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3.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omments/modernComment1.xml" ContentType="application/vnd.ms-powerpoint.comments+xml"/>
  <Override PartName="/ppt/comments/modernComment2.xml" ContentType="application/vnd.ms-powerpoint.comments+xml"/>
  <Override PartName="/ppt/comments/modernComment3.xml" ContentType="application/vnd.ms-powerpoint.comments+xml"/>
  <Override PartName="/ppt/comments/modernComment4.xml" ContentType="application/vnd.ms-powerpoint.comments+xml"/>
  <Override PartName="/ppt/comments/modernComment5.xml" ContentType="application/vnd.ms-powerpoint.comments+xml"/>
  <Override PartName="/ppt/comments/modernComment6.xml" ContentType="application/vnd.ms-powerpoint.comments+xml"/>
  <Override PartName="/ppt/comments/modernComment7.xml" ContentType="application/vnd.ms-powerpoint.comment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62" r:id="rId5"/>
    <p:sldMasterId id="2147484689" r:id="rId6"/>
    <p:sldMasterId id="2147484713" r:id="rId7"/>
  </p:sldMasterIdLst>
  <p:notesMasterIdLst>
    <p:notesMasterId r:id="rId38"/>
  </p:notesMasterIdLst>
  <p:handoutMasterIdLst>
    <p:handoutMasterId r:id="rId39"/>
  </p:handoutMasterIdLst>
  <p:sldIdLst>
    <p:sldId id="1816" r:id="rId8"/>
    <p:sldId id="10003" r:id="rId9"/>
    <p:sldId id="10002" r:id="rId10"/>
    <p:sldId id="10004" r:id="rId11"/>
    <p:sldId id="10017" r:id="rId12"/>
    <p:sldId id="10005" r:id="rId13"/>
    <p:sldId id="10014" r:id="rId14"/>
    <p:sldId id="10001" r:id="rId15"/>
    <p:sldId id="10008" r:id="rId16"/>
    <p:sldId id="10006" r:id="rId17"/>
    <p:sldId id="10010" r:id="rId18"/>
    <p:sldId id="10027" r:id="rId19"/>
    <p:sldId id="10009" r:id="rId20"/>
    <p:sldId id="1838" r:id="rId21"/>
    <p:sldId id="10026" r:id="rId22"/>
    <p:sldId id="10012" r:id="rId23"/>
    <p:sldId id="10015" r:id="rId24"/>
    <p:sldId id="10016" r:id="rId25"/>
    <p:sldId id="10024" r:id="rId26"/>
    <p:sldId id="256" r:id="rId27"/>
    <p:sldId id="10019" r:id="rId28"/>
    <p:sldId id="10023" r:id="rId29"/>
    <p:sldId id="10020" r:id="rId30"/>
    <p:sldId id="10022" r:id="rId31"/>
    <p:sldId id="10028" r:id="rId32"/>
    <p:sldId id="10029" r:id="rId33"/>
    <p:sldId id="10021" r:id="rId34"/>
    <p:sldId id="10025" r:id="rId35"/>
    <p:sldId id="10018" r:id="rId36"/>
    <p:sldId id="258" r:id="rId37"/>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61A02A4-9DAC-4A85-8E92-B8912CDF8586}">
          <p14:sldIdLst>
            <p14:sldId id="1816"/>
            <p14:sldId id="10003"/>
          </p14:sldIdLst>
        </p14:section>
        <p14:section name="Background and Motivation" id="{A4C26E25-4D47-4F39-A28C-3C9393DD0F60}">
          <p14:sldIdLst>
            <p14:sldId id="10002"/>
            <p14:sldId id="10004"/>
            <p14:sldId id="10017"/>
            <p14:sldId id="10005"/>
            <p14:sldId id="10014"/>
            <p14:sldId id="10001"/>
            <p14:sldId id="10008"/>
            <p14:sldId id="10006"/>
            <p14:sldId id="10010"/>
          </p14:sldIdLst>
        </p14:section>
        <p14:section name="AnyBuild Remote Execution" id="{B9BFAA0D-CFBC-47F9-A76C-739609A284E0}">
          <p14:sldIdLst>
            <p14:sldId id="10027"/>
            <p14:sldId id="10009"/>
            <p14:sldId id="1838"/>
          </p14:sldIdLst>
        </p14:section>
        <p14:section name="First Results" id="{7CD7EA24-E4BE-41B8-96B8-0FF19C5EE3B1}">
          <p14:sldIdLst>
            <p14:sldId id="10026"/>
            <p14:sldId id="10012"/>
            <p14:sldId id="10015"/>
            <p14:sldId id="10016"/>
          </p14:sldIdLst>
        </p14:section>
        <p14:section name="Internals" id="{695A5A59-43D0-4901-A681-324DEAE8FA92}">
          <p14:sldIdLst>
            <p14:sldId id="10024"/>
            <p14:sldId id="256"/>
            <p14:sldId id="10019"/>
            <p14:sldId id="10023"/>
            <p14:sldId id="10020"/>
            <p14:sldId id="10022"/>
            <p14:sldId id="10028"/>
            <p14:sldId id="10029"/>
            <p14:sldId id="10021"/>
          </p14:sldIdLst>
        </p14:section>
        <p14:section name="Roadmap" id="{F79DB308-B8A9-4951-998F-282A498439FC}">
          <p14:sldIdLst>
            <p14:sldId id="10025"/>
            <p14:sldId id="10018"/>
            <p14:sldId id="25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2EFD172E-C533-0181-99D3-961D485BFB69}" name="Monica Lueder" initials="ML" userId="S-1-5-21-2127521184-1604012920-1887927527-2598260" providerId="AD"/>
  <p188:author id="{8FCBDF60-8096-2EEC-DB12-52F1A9894EE1}" name="Åke Pettersson" initials="ÅP" userId="S::akep@microsoft.com::54be9b55-6e6a-4042-b113-c0cb686ab373" providerId="AD"/>
  <p188:author id="{B3D18764-E50E-DF36-9CE8-061B19BE6AF6}" name="Mary Feil-Jacobs" initials="MFJ" userId="Anonymous_Mary Feil-Jacobs" providerId="None"/>
  <p188:author id="{668FC8C6-4822-81F6-6592-D4199BF911D7}" name="Laura MacLeod" initials="LM" userId="S::lamac@microsoft.com::95aa3c33-44d1-42d4-9e45-f5f61aa51bcd" providerId="AD"/>
  <p188:author id="{903D06F5-1E01-5A4A-2E05-DDFB59BD23BB}" name="Mary Feil-Jacobs" initials="MF" userId="S-1-5-21-2127521184-1604012920-1887927527-6500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Laura MacLeod" initials="LM" lastIdx="1" clrIdx="4">
    <p:extLst>
      <p:ext uri="{19B8F6BF-5375-455C-9EA6-DF929625EA0E}">
        <p15:presenceInfo xmlns:p15="http://schemas.microsoft.com/office/powerpoint/2012/main" userId="S::lamac@microsoft.com::95aa3c33-44d1-42d4-9e45-f5f61aa51bc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F7D7CC"/>
    <a:srgbClr val="FF8C00"/>
    <a:srgbClr val="00188E"/>
    <a:srgbClr val="1A1A1A"/>
    <a:srgbClr val="FFFFFF"/>
    <a:srgbClr val="107C10"/>
    <a:srgbClr val="EAEAEA"/>
    <a:srgbClr val="004B50"/>
    <a:srgbClr val="0082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FB5FFF-B921-F6F7-B555-FEAB5010CA1B}" v="93" dt="2019-09-23T22:10:39.949"/>
    <p1510:client id="{6E2F1E29-AB43-44C9-59FE-7A26AA3422E3}" v="1062" dt="2019-09-24T00:55:35.018"/>
    <p1510:client id="{BE7CAFD1-CA80-4382-83C4-A7317F42A10A}" v="519" dt="2019-09-24T00:56:33.1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219" autoAdjust="0"/>
  </p:normalViewPr>
  <p:slideViewPr>
    <p:cSldViewPr snapToGrid="0">
      <p:cViewPr>
        <p:scale>
          <a:sx n="66" d="100"/>
          <a:sy n="66" d="100"/>
        </p:scale>
        <p:origin x="24" y="96"/>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handoutMaster" Target="handoutMasters/handoutMaster1.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viewProps" Target="view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theme" Target="theme/theme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notesMaster" Target="notesMasters/notesMaster1.xml"/><Relationship Id="rId46" Type="http://schemas.microsoft.com/office/2018/10/relationships/authors" Target="authors.xml"/><Relationship Id="rId20" Type="http://schemas.openxmlformats.org/officeDocument/2006/relationships/slide" Target="slides/slide13.xml"/><Relationship Id="rId41" Type="http://schemas.openxmlformats.org/officeDocument/2006/relationships/presProps" Target="presProps.xml"/></Relationships>
</file>

<file path=ppt/comments/modernComment1.xml><?xml version="1.0" encoding="utf-8"?>
<p188:cmLst xmlns:a="http://schemas.openxmlformats.org/drawingml/2006/main" xmlns:r="http://schemas.openxmlformats.org/officeDocument/2006/relationships" xmlns:p188="http://schemas.microsoft.com/office/powerpoint/2018/8/main">
  <p188:cm id="{75226883-1842-4C74-AE2D-C472EA3FC77E}" authorId="{8FCBDF60-8096-2EEC-DB12-52F1A9894EE1}" created="2019-09-23T22:10:39.949">
    <ac:deMkLst xmlns:ac="http://schemas.microsoft.com/office/drawing/2013/main/command">
      <pc:docMk xmlns:pc="http://schemas.microsoft.com/office/powerpoint/2013/main/command"/>
      <pc:sldMk xmlns:pc="http://schemas.microsoft.com/office/powerpoint/2013/main/command" cId="1452069417" sldId="10002"/>
      <ac:spMk id="3" creationId="{E7B0F249-A318-4938-AC16-A55BADB4B990}"/>
    </ac:deMkLst>
    <p188:pos x="11602278" y="1431234"/>
    <p188:txBody>
      <a:bodyPr/>
      <a:lstStyle/>
      <a:p>
        <a:r>
          <a:rPr lang="en-US"/>
          <a:t>You should probably at least talk to why these were different solutions, and why we went that path</a:t>
        </a:r>
      </a:p>
    </p188:txBody>
  </p188:cm>
</p188:cmLst>
</file>

<file path=ppt/comments/modernComment2.xml><?xml version="1.0" encoding="utf-8"?>
<p188:cmLst xmlns:a="http://schemas.openxmlformats.org/drawingml/2006/main" xmlns:r="http://schemas.openxmlformats.org/officeDocument/2006/relationships" xmlns:p188="http://schemas.microsoft.com/office/powerpoint/2018/8/main">
  <p188:cm id="{BE3C213C-B47A-414E-9D16-76213662E272}" authorId="{8FCBDF60-8096-2EEC-DB12-52F1A9894EE1}" status="closed" created="2019-09-23T21:53:51.269" complete="100000">
    <ac:deMkLst xmlns:ac="http://schemas.microsoft.com/office/drawing/2013/main/command">
      <pc:docMk xmlns:pc="http://schemas.microsoft.com/office/powerpoint/2013/main/command"/>
      <pc:sldMk xmlns:pc="http://schemas.microsoft.com/office/powerpoint/2013/main/command" cId="2617575805" sldId="10004"/>
      <ac:spMk id="3" creationId="{E7B0F249-A318-4938-AC16-A55BADB4B990}"/>
    </ac:deMkLst>
    <p188:pos x="11602278" y="1431234"/>
    <p188:txBody>
      <a:bodyPr/>
      <a:lstStyle/>
      <a:p>
        <a:r>
          <a:rPr lang="en-US"/>
          <a:t>Do we want to say that there is less need for people to maintain build logic and instead use "raw cloud power" for acceleration? Also, it does not require any change in workflow, which is a plus. Do you want to mention overhead of file copying as a "con" with this approach? </a:t>
        </a:r>
      </a:p>
    </p188:txBody>
  </p188:cm>
  <p188:cm id="{7ED977FD-BC0C-475E-9CC2-157AE6E0B847}" authorId="{8FCBDF60-8096-2EEC-DB12-52F1A9894EE1}" status="closed" created="2019-09-23T22:03:09.554" complete="100000">
    <ac:deMkLst xmlns:ac="http://schemas.microsoft.com/office/drawing/2013/main/command">
      <pc:docMk xmlns:pc="http://schemas.microsoft.com/office/powerpoint/2013/main/command"/>
      <pc:sldMk xmlns:pc="http://schemas.microsoft.com/office/powerpoint/2013/main/command" cId="2617575805" sldId="10004"/>
      <ac:spMk id="3" creationId="{E7B0F249-A318-4938-AC16-A55BADB4B990}"/>
    </ac:deMkLst>
    <p188:pos x="11602278" y="1431234"/>
    <p188:txBody>
      <a:bodyPr/>
      <a:lstStyle/>
      <a:p>
        <a:r>
          <a:rPr lang="en-US"/>
          <a:t>It would be great to have some data in terms of how much "desktop build pain" there is today, and how much we can help. I had some basic build duration data in the deck we did for the experience review a few weeks back. Basically the business case for desktop build acceleration</a:t>
        </a:r>
      </a:p>
    </p188:txBody>
  </p188:cm>
</p188:cmLst>
</file>

<file path=ppt/comments/modernComment3.xml><?xml version="1.0" encoding="utf-8"?>
<p188:cmLst xmlns:a="http://schemas.openxmlformats.org/drawingml/2006/main" xmlns:r="http://schemas.openxmlformats.org/officeDocument/2006/relationships" xmlns:p188="http://schemas.microsoft.com/office/powerpoint/2018/8/main">
  <p188:cm id="{4A402ABE-63A3-449A-A8D0-1B1946F45777}" authorId="{8FCBDF60-8096-2EEC-DB12-52F1A9894EE1}" created="2019-09-23T22:09:07.167">
    <ac:deMkLst xmlns:ac="http://schemas.microsoft.com/office/drawing/2013/main/command">
      <pc:docMk xmlns:pc="http://schemas.microsoft.com/office/powerpoint/2013/main/command"/>
      <pc:sldMk xmlns:pc="http://schemas.microsoft.com/office/powerpoint/2013/main/command" cId="3018714195" sldId="10017"/>
      <ac:spMk id="4" creationId="{7C914E62-ABA3-4CE5-8A50-854A1B113C6B}"/>
    </ac:deMkLst>
    <p188:pos x="9727095" y="3034747"/>
    <p188:txBody>
      <a:bodyPr/>
      <a:lstStyle/>
      <a:p>
        <a:r>
          <a:rPr lang="en-US"/>
          <a:t>How many of these problems are MSFT specific? Maybe try to frontload the ones that apply to more of the audience. </a:t>
        </a:r>
      </a:p>
    </p188:txBody>
  </p188:cm>
</p188:cmLst>
</file>

<file path=ppt/comments/modernComment4.xml><?xml version="1.0" encoding="utf-8"?>
<p188:cmLst xmlns:a="http://schemas.openxmlformats.org/drawingml/2006/main" xmlns:r="http://schemas.openxmlformats.org/officeDocument/2006/relationships" xmlns:p188="http://schemas.microsoft.com/office/powerpoint/2018/8/main">
  <p188:cm id="{121C085D-D279-44EF-8F84-85E1C7B67894}" authorId="{8FCBDF60-8096-2EEC-DB12-52F1A9894EE1}" status="closed" created="2019-09-23T21:55:03.739" complete="100000">
    <ac:deMkLst xmlns:ac="http://schemas.microsoft.com/office/drawing/2013/main/command">
      <pc:docMk xmlns:pc="http://schemas.microsoft.com/office/powerpoint/2013/main/command"/>
      <pc:sldMk xmlns:pc="http://schemas.microsoft.com/office/powerpoint/2013/main/command" cId="4149663979" sldId="10014"/>
      <ac:spMk id="2" creationId="{AE3FE511-3C4E-486C-A5CA-448626EC2013}"/>
    </ac:deMkLst>
    <p188:pos x="11602278" y="457200"/>
    <p188:txBody>
      <a:bodyPr/>
      <a:lstStyle/>
      <a:p>
        <a:r>
          <a:rPr lang="en-US"/>
          <a:t>At Microsoft?</a:t>
        </a:r>
      </a:p>
    </p188:txBody>
  </p188:cm>
</p188:cmLst>
</file>

<file path=ppt/comments/modernComment5.xml><?xml version="1.0" encoding="utf-8"?>
<p188:cmLst xmlns:a="http://schemas.openxmlformats.org/drawingml/2006/main" xmlns:r="http://schemas.openxmlformats.org/officeDocument/2006/relationships" xmlns:p188="http://schemas.microsoft.com/office/powerpoint/2018/8/main">
  <p188:cm id="{43CEAFB3-3749-4D43-8A7A-43453C56F675}" authorId="{8FCBDF60-8096-2EEC-DB12-52F1A9894EE1}" status="closed" created="2019-09-23T21:57:41.302" complete="100000">
    <ac:deMkLst xmlns:ac="http://schemas.microsoft.com/office/drawing/2013/main/command">
      <pc:docMk xmlns:pc="http://schemas.microsoft.com/office/powerpoint/2013/main/command"/>
      <pc:sldMk xmlns:pc="http://schemas.microsoft.com/office/powerpoint/2013/main/command" cId="1282551589" sldId="10010"/>
      <ac:spMk id="3" creationId="{E7B0F249-A318-4938-AC16-A55BADB4B990}"/>
    </ac:deMkLst>
    <p188:pos x="11602278" y="1431234"/>
    <p188:txBody>
      <a:bodyPr/>
      <a:lstStyle/>
      <a:p>
        <a:r>
          <a:rPr lang="en-US"/>
          <a:t>Should probably mention VS Code here. As far as I know, nobody forces any dev to use VS, however it has 75% of "dev hours" at Microsoft. </a:t>
        </a:r>
      </a:p>
    </p188:txBody>
  </p188:cm>
</p188:cmLst>
</file>

<file path=ppt/comments/modernComment6.xml><?xml version="1.0" encoding="utf-8"?>
<p188:cmLst xmlns:a="http://schemas.openxmlformats.org/drawingml/2006/main" xmlns:r="http://schemas.openxmlformats.org/officeDocument/2006/relationships" xmlns:p188="http://schemas.microsoft.com/office/powerpoint/2018/8/main">
  <p188:cm id="{65968613-932F-4314-A980-3CC023F32B58}" authorId="{8FCBDF60-8096-2EEC-DB12-52F1A9894EE1}" status="closed" created="2019-09-23T22:03:57.977" complete="100000">
    <pc:sldMkLst xmlns:pc="http://schemas.microsoft.com/office/powerpoint/2013/main/command">
      <pc:docMk/>
      <pc:sldMk cId="4180872131" sldId="10012"/>
    </pc:sldMkLst>
    <p188:pos x="0" y="0"/>
    <p188:txBody>
      <a:bodyPr/>
      <a:lstStyle/>
      <a:p>
        <a:r>
          <a:rPr lang="en-US"/>
          <a:t>Make the numbers bigger, I can't see them</a:t>
        </a:r>
      </a:p>
    </p188:txBody>
  </p188:cm>
</p188:cmLst>
</file>

<file path=ppt/comments/modernComment7.xml><?xml version="1.0" encoding="utf-8"?>
<p188:cmLst xmlns:a="http://schemas.openxmlformats.org/drawingml/2006/main" xmlns:r="http://schemas.openxmlformats.org/officeDocument/2006/relationships" xmlns:p188="http://schemas.microsoft.com/office/powerpoint/2018/8/main">
  <p188:cm id="{7F58FE87-B11B-4661-828C-B1B8C4ECB613}" authorId="{8FCBDF60-8096-2EEC-DB12-52F1A9894EE1}" created="2019-09-23T22:07:22.025">
    <ac:deMkLst xmlns:ac="http://schemas.microsoft.com/office/drawing/2013/main/command">
      <pc:docMk xmlns:pc="http://schemas.microsoft.com/office/powerpoint/2013/main/command"/>
      <pc:sldMk xmlns:pc="http://schemas.microsoft.com/office/powerpoint/2013/main/command" cId="1406693213" sldId="10025"/>
      <ac:spMk id="2" creationId="{FAA7FB5C-8A1A-4DA5-9D45-0FD526E385F1}"/>
    </ac:deMkLst>
    <p188:pos x="11602278" y="457200"/>
    <p188:txBody>
      <a:bodyPr/>
      <a:lstStyle/>
      <a:p>
        <a:r>
          <a:rPr lang="en-US"/>
          <a:t>Which of these is relevant to the audience and might make them excited? Is there some ask for users? Lots of internal acronyms here, do they mean anything to the audience?</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9/30/2019 10:21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png>
</file>

<file path=ppt/media/image2.svg>
</file>

<file path=ppt/media/image21.png>
</file>

<file path=ppt/media/image22.png>
</file>

<file path=ppt/media/image23.png>
</file>

<file path=ppt/media/image24.png>
</file>

<file path=ppt/media/image25.svg>
</file>

<file path=ppt/media/image4.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9/30/2019 10:11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Said a large team circa 2013: We’ll take 2000 </a:t>
            </a:r>
            <a:r>
              <a:rPr lang="en-US" dirty="0" err="1"/>
              <a:t>devs</a:t>
            </a:r>
            <a:r>
              <a:rPr lang="en-US" dirty="0"/>
              <a:t> for a month and convert 125,000 build specs to a new language. Actual number converted: 0. Sanity prevailed.</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9/30/2019 10:11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1499416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a:t>
            </a:r>
          </a:p>
          <a:p>
            <a:r>
              <a:rPr lang="en-US" dirty="0"/>
              <a:t>- We let an existing build engine just do whatever it wants to do locally with filesystem timestamp or hash based incrementality etc. (build language and build tool nondeterminism problems)</a:t>
            </a:r>
          </a:p>
          <a:p>
            <a:r>
              <a:rPr lang="en-US" dirty="0"/>
              <a:t>- We watch what it decides to do and remote things selectively</a:t>
            </a:r>
          </a:p>
          <a:p>
            <a:r>
              <a:rPr lang="en-US" dirty="0"/>
              <a:t>- And we can remote on minimal agents that don’t need to have enlistments, packages, or </a:t>
            </a:r>
            <a:r>
              <a:rPr lang="en-US" sz="1050" dirty="0"/>
              <a:t>Ʃ</a:t>
            </a:r>
            <a:r>
              <a:rPr lang="en-US" dirty="0"/>
              <a:t>(tools) installed (agent tool and enlistment problems)</a:t>
            </a:r>
          </a:p>
          <a:p>
            <a:r>
              <a:rPr lang="en-US" dirty="0"/>
              <a:t>- And we ensure that tools that rely on absolute paths still work seamlessly (path reliance problem)</a:t>
            </a:r>
          </a:p>
          <a:p>
            <a:r>
              <a:rPr lang="en-US" dirty="0"/>
              <a:t>- And we run on dev desktops, letting the cloud extend the dev machine (augmenting batch build pattern in dev workflow)</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9/30/2019 10:11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1449618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Narrator: Let’s say you’re using Visual Studio for your project. &lt;tap&gt;</a:t>
            </a:r>
          </a:p>
          <a:p>
            <a:endParaRPr lang="en-US" dirty="0"/>
          </a:p>
          <a:p>
            <a:r>
              <a:rPr lang="en-US" dirty="0"/>
              <a:t>You’ve installed Microsoft </a:t>
            </a:r>
            <a:r>
              <a:rPr lang="en-US" dirty="0" err="1"/>
              <a:t>AnyBuild</a:t>
            </a:r>
            <a:r>
              <a:rPr lang="en-US" dirty="0"/>
              <a:t> and you hit F6 to build and test. &lt;tap&gt;</a:t>
            </a:r>
          </a:p>
          <a:p>
            <a:endParaRPr lang="en-US" dirty="0"/>
          </a:p>
          <a:p>
            <a:r>
              <a:rPr lang="en-US" dirty="0"/>
              <a:t>You are using MSBuild as your build language. &lt;tap&gt;</a:t>
            </a:r>
          </a:p>
          <a:p>
            <a:endParaRPr lang="en-US" dirty="0"/>
          </a:p>
          <a:p>
            <a:r>
              <a:rPr lang="en-US" dirty="0"/>
              <a:t>We wrap MSBuild in an </a:t>
            </a:r>
            <a:r>
              <a:rPr lang="en-US" dirty="0" err="1"/>
              <a:t>AnyBuild</a:t>
            </a:r>
            <a:r>
              <a:rPr lang="en-US" dirty="0"/>
              <a:t> execution sandbox &lt;tap&gt; to intercept </a:t>
            </a:r>
            <a:r>
              <a:rPr lang="en-US" dirty="0" err="1"/>
              <a:t>MSBuild’s</a:t>
            </a:r>
            <a:r>
              <a:rPr lang="en-US" dirty="0"/>
              <a:t> actions. MSBuild proceeds to run all of its usual tool chains&lt;tap&gt;, including incrementalism derived from timestamps and other information on disk.</a:t>
            </a:r>
          </a:p>
          <a:p>
            <a:endParaRPr lang="en-US" dirty="0"/>
          </a:p>
          <a:p>
            <a:r>
              <a:rPr lang="en-US" dirty="0"/>
              <a:t>Let’s say MSBuild decides to run an external process &lt;tap&gt; like a compiler. </a:t>
            </a:r>
          </a:p>
          <a:p>
            <a:endParaRPr lang="en-US" dirty="0"/>
          </a:p>
          <a:p>
            <a:r>
              <a:rPr lang="en-US" dirty="0" err="1"/>
              <a:t>AnyBuild</a:t>
            </a:r>
            <a:r>
              <a:rPr lang="en-US" dirty="0"/>
              <a:t> sees this action and inserts &lt;tap&gt; a proxy process. The command line, environment, and current working directory are &lt;tap&gt; passed to </a:t>
            </a:r>
            <a:r>
              <a:rPr lang="en-US" dirty="0" err="1"/>
              <a:t>AnyBuild</a:t>
            </a:r>
            <a:r>
              <a:rPr lang="en-US" dirty="0"/>
              <a:t>.</a:t>
            </a:r>
          </a:p>
          <a:p>
            <a:endParaRPr lang="en-US" dirty="0"/>
          </a:p>
          <a:p>
            <a:r>
              <a:rPr lang="en-US" dirty="0" err="1"/>
              <a:t>AnyBuild</a:t>
            </a:r>
            <a:r>
              <a:rPr lang="en-US" dirty="0"/>
              <a:t> predicts file and directory inputs and determines that this process is worth remoting. &lt;tap&gt; </a:t>
            </a:r>
            <a:r>
              <a:rPr lang="en-US" dirty="0" err="1"/>
              <a:t>AnyBuild</a:t>
            </a:r>
            <a:r>
              <a:rPr lang="en-US" dirty="0"/>
              <a:t> gets an available build agent from the cloud, and &lt;tap&gt; tells it to run your process. </a:t>
            </a:r>
            <a:r>
              <a:rPr lang="en-US" dirty="0" err="1"/>
              <a:t>AnyBuild</a:t>
            </a:r>
            <a:r>
              <a:rPr lang="en-US" dirty="0"/>
              <a:t> caching technology uses petabytes of cloud storage to cache every source code file, every package, and every app that your repo uses, so that we only upload the very latest files you changed on your dev machine.</a:t>
            </a:r>
          </a:p>
          <a:p>
            <a:endParaRPr lang="en-US" dirty="0"/>
          </a:p>
          <a:p>
            <a:r>
              <a:rPr lang="en-US" dirty="0"/>
              <a:t>&lt;tap&gt; We cache the outputs in the cloud, then pull them back to your dev machine, &lt;tap&gt; and place them on your hard drive just as though the results were run locally. Then we release MSBuild to keep processing. &lt;tap&gt;</a:t>
            </a:r>
          </a:p>
          <a:p>
            <a:endParaRPr lang="en-US" dirty="0"/>
          </a:p>
          <a:p>
            <a:r>
              <a:rPr lang="en-US" dirty="0"/>
              <a:t>When an Azure </a:t>
            </a:r>
            <a:r>
              <a:rPr lang="en-US" dirty="0" err="1"/>
              <a:t>AnyBuild</a:t>
            </a:r>
            <a:r>
              <a:rPr lang="en-US" dirty="0"/>
              <a:t> agent is not available, or for processes that &lt;tap&gt; require far more I/O than CPU power, </a:t>
            </a:r>
            <a:r>
              <a:rPr lang="en-US" dirty="0" err="1"/>
              <a:t>AnyBuild</a:t>
            </a:r>
            <a:r>
              <a:rPr lang="en-US" dirty="0"/>
              <a:t> can &lt;tap&gt; run the process locally.</a:t>
            </a:r>
          </a:p>
        </p:txBody>
      </p:sp>
      <p:sp>
        <p:nvSpPr>
          <p:cNvPr id="4" name="Slide Number Placeholder 3"/>
          <p:cNvSpPr>
            <a:spLocks noGrp="1"/>
          </p:cNvSpPr>
          <p:nvPr>
            <p:ph type="sldNum" sz="quarter" idx="5"/>
          </p:nvPr>
        </p:nvSpPr>
        <p:spPr/>
        <p:txBody>
          <a:bodyPr/>
          <a:lstStyle/>
          <a:p>
            <a:fld id="{D82FB0FB-CEBD-4E10-BFE1-679AA82AD718}" type="slidenum">
              <a:rPr lang="en-US" smtClean="0"/>
              <a:t>20</a:t>
            </a:fld>
            <a:endParaRPr lang="en-US"/>
          </a:p>
        </p:txBody>
      </p:sp>
    </p:spTree>
    <p:extLst>
      <p:ext uri="{BB962C8B-B14F-4D97-AF65-F5344CB8AC3E}">
        <p14:creationId xmlns:p14="http://schemas.microsoft.com/office/powerpoint/2010/main" val="40081258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scrape .</a:t>
            </a:r>
            <a:r>
              <a:rPr lang="en-US" dirty="0" err="1"/>
              <a:t>vcxproj</a:t>
            </a:r>
            <a:r>
              <a:rPr lang="en-US" dirty="0"/>
              <a:t> files for hints like &lt;</a:t>
            </a:r>
            <a:r>
              <a:rPr lang="en-US" dirty="0" err="1"/>
              <a:t>ClInclude</a:t>
            </a:r>
            <a:r>
              <a:rPr lang="en-US" dirty="0"/>
              <a:t>&gt; but let’s assume in this case that there is no hint.</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9/30/2019 10:11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28336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FB0FB-CEBD-4E10-BFE1-679AA82AD718}" type="slidenum">
              <a:rPr lang="en-US" smtClean="0"/>
              <a:t>26</a:t>
            </a:fld>
            <a:endParaRPr lang="en-US"/>
          </a:p>
        </p:txBody>
      </p:sp>
    </p:spTree>
    <p:extLst>
      <p:ext uri="{BB962C8B-B14F-4D97-AF65-F5344CB8AC3E}">
        <p14:creationId xmlns:p14="http://schemas.microsoft.com/office/powerpoint/2010/main" val="579818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FB0FB-CEBD-4E10-BFE1-679AA82AD718}" type="slidenum">
              <a:rPr lang="en-US" smtClean="0"/>
              <a:t>30</a:t>
            </a:fld>
            <a:endParaRPr lang="en-US"/>
          </a:p>
        </p:txBody>
      </p:sp>
    </p:spTree>
    <p:extLst>
      <p:ext uri="{BB962C8B-B14F-4D97-AF65-F5344CB8AC3E}">
        <p14:creationId xmlns:p14="http://schemas.microsoft.com/office/powerpoint/2010/main" val="8485126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e are starting short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5009649" cy="553998"/>
          </a:xfrm>
        </p:spPr>
        <p:txBody>
          <a:bodyPr wrap="square" anchor="b" anchorCtr="0">
            <a:spAutoFit/>
          </a:bodyPr>
          <a:lstStyle>
            <a:lvl1pPr>
              <a:defRPr/>
            </a:lvl1pPr>
          </a:lstStyle>
          <a:p>
            <a:r>
              <a:rPr lang="en-US"/>
              <a:t>We are starting shortly.</a:t>
            </a:r>
          </a:p>
        </p:txBody>
      </p:sp>
      <p:sp>
        <p:nvSpPr>
          <p:cNvPr id="5" name="Text Placeholder 4"/>
          <p:cNvSpPr>
            <a:spLocks noGrp="1"/>
          </p:cNvSpPr>
          <p:nvPr>
            <p:ph type="body" sz="quarter" idx="12" hasCustomPrompt="1"/>
          </p:nvPr>
        </p:nvSpPr>
        <p:spPr>
          <a:xfrm>
            <a:off x="582043" y="2967548"/>
            <a:ext cx="4167886" cy="615553"/>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All 1ES Day content will be posted afterward on the 1ES Wiki</a:t>
            </a:r>
          </a:p>
        </p:txBody>
      </p:sp>
      <p:sp>
        <p:nvSpPr>
          <p:cNvPr id="6" name="Text Placeholder 4">
            <a:extLst>
              <a:ext uri="{FF2B5EF4-FFF2-40B4-BE49-F238E27FC236}">
                <a16:creationId xmlns:a16="http://schemas.microsoft.com/office/drawing/2014/main" id="{EF5915FB-86AA-214D-997B-3AD2B3E037E0}"/>
              </a:ext>
            </a:extLst>
          </p:cNvPr>
          <p:cNvSpPr>
            <a:spLocks noGrp="1"/>
          </p:cNvSpPr>
          <p:nvPr>
            <p:ph type="body" sz="quarter" idx="13" hasCustomPrompt="1"/>
          </p:nvPr>
        </p:nvSpPr>
        <p:spPr>
          <a:xfrm>
            <a:off x="582043" y="3896813"/>
            <a:ext cx="4167886" cy="279797"/>
          </a:xfrm>
          <a:noFill/>
        </p:spPr>
        <p:txBody>
          <a:bodyPr wrap="square" lIns="0" tIns="0" rIns="0" bIns="0">
            <a:spAutoFit/>
          </a:bodyPr>
          <a:lstStyle>
            <a:lvl1pPr marL="0" indent="0">
              <a:spcBef>
                <a:spcPts val="0"/>
              </a:spcBef>
              <a:buNone/>
              <a:defRPr sz="2000" spc="0" baseline="0">
                <a:solidFill>
                  <a:srgbClr val="0078D4"/>
                </a:solidFill>
                <a:latin typeface="+mn-lt"/>
                <a:cs typeface="Segoe UI" panose="020B0502040204020203" pitchFamily="34" charset="0"/>
              </a:defRPr>
            </a:lvl1pPr>
          </a:lstStyle>
          <a:p>
            <a:pPr lvl="0"/>
            <a:r>
              <a:rPr lang="en-US"/>
              <a:t>https://</a:t>
            </a:r>
            <a:r>
              <a:rPr lang="en-US" err="1"/>
              <a:t>aka.ms</a:t>
            </a:r>
            <a:r>
              <a:rPr lang="en-US"/>
              <a:t>/1ESday</a:t>
            </a:r>
          </a:p>
        </p:txBody>
      </p:sp>
      <p:pic>
        <p:nvPicPr>
          <p:cNvPr id="10" name="Picture 9">
            <a:extLst>
              <a:ext uri="{FF2B5EF4-FFF2-40B4-BE49-F238E27FC236}">
                <a16:creationId xmlns:a16="http://schemas.microsoft.com/office/drawing/2014/main" id="{4CF1DA62-D494-9940-9712-435B9A1FEBD8}"/>
              </a:ext>
            </a:extLst>
          </p:cNvPr>
          <p:cNvPicPr>
            <a:picLocks noChangeAspect="1"/>
          </p:cNvPicPr>
          <p:nvPr userDrawn="1"/>
        </p:nvPicPr>
        <p:blipFill>
          <a:blip r:embed="rId2"/>
          <a:stretch>
            <a:fillRect/>
          </a:stretch>
        </p:blipFill>
        <p:spPr bwMode="auto">
          <a:xfrm>
            <a:off x="4460510" y="1405941"/>
            <a:ext cx="7343316" cy="4724404"/>
          </a:xfrm>
          <a:prstGeom prst="rect">
            <a:avLst/>
          </a:prstGeom>
        </p:spPr>
      </p:pic>
      <p:pic>
        <p:nvPicPr>
          <p:cNvPr id="11" name="MS logo gray - EMF" descr="Microsoft logo, gray text version">
            <a:extLst>
              <a:ext uri="{FF2B5EF4-FFF2-40B4-BE49-F238E27FC236}">
                <a16:creationId xmlns:a16="http://schemas.microsoft.com/office/drawing/2014/main" id="{CC3F27BB-BD9A-454D-969B-B712823A2487}"/>
              </a:ext>
            </a:extLst>
          </p:cNvPr>
          <p:cNvPicPr>
            <a:picLocks noChangeAspect="1"/>
          </p:cNvPicPr>
          <p:nvPr userDrawn="1"/>
        </p:nvPicPr>
        <p:blipFill>
          <a:blip r:embed="rId3"/>
          <a:stretch>
            <a:fillRect/>
          </a:stretch>
        </p:blipFill>
        <p:spPr bwMode="black">
          <a:xfrm>
            <a:off x="10242948" y="594042"/>
            <a:ext cx="1366440" cy="292608"/>
          </a:xfrm>
          <a:prstGeom prst="rect">
            <a:avLst/>
          </a:prstGeom>
        </p:spPr>
      </p:pic>
      <p:pic>
        <p:nvPicPr>
          <p:cNvPr id="4" name="Picture 3">
            <a:extLst>
              <a:ext uri="{FF2B5EF4-FFF2-40B4-BE49-F238E27FC236}">
                <a16:creationId xmlns:a16="http://schemas.microsoft.com/office/drawing/2014/main" id="{06D7BFD9-7E2D-A14A-895B-9725CA795DE3}"/>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14" name="Text Placeholder 6">
            <a:extLst>
              <a:ext uri="{FF2B5EF4-FFF2-40B4-BE49-F238E27FC236}">
                <a16:creationId xmlns:a16="http://schemas.microsoft.com/office/drawing/2014/main" id="{B8BB6335-2E22-F742-B4D3-65DA13011ABF}"/>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872" userDrawn="1">
          <p15:clr>
            <a:srgbClr val="5ACBF0"/>
          </p15:clr>
        </p15:guide>
        <p15:guide id="5" orient="horz" pos="2448" userDrawn="1">
          <p15:clr>
            <a:srgbClr val="FBAE40"/>
          </p15:clr>
        </p15:guide>
        <p15:guide id="6" orient="horz" pos="1584"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216356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3303340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10114001" y="594042"/>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4167887" cy="553998"/>
          </a:xfrm>
        </p:spPr>
        <p:txBody>
          <a:bodyPr anchor="b" anchorCtr="0">
            <a:spAutoFit/>
          </a:bodyPr>
          <a:lstStyle>
            <a:lvl1pPr>
              <a:defRPr/>
            </a:lvl1pPr>
          </a:lstStyle>
          <a:p>
            <a:r>
              <a:rPr lang="en-US"/>
              <a:t>Presentation title</a:t>
            </a:r>
          </a:p>
        </p:txBody>
      </p:sp>
      <p:sp>
        <p:nvSpPr>
          <p:cNvPr id="5" name="Text Placeholder 4"/>
          <p:cNvSpPr>
            <a:spLocks noGrp="1"/>
          </p:cNvSpPr>
          <p:nvPr>
            <p:ph type="body" sz="quarter" idx="12" hasCustomPrompt="1"/>
          </p:nvPr>
        </p:nvSpPr>
        <p:spPr>
          <a:xfrm>
            <a:off x="582043" y="3362970"/>
            <a:ext cx="4014341"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a:t>
            </a:r>
          </a:p>
        </p:txBody>
      </p:sp>
      <p:pic>
        <p:nvPicPr>
          <p:cNvPr id="8" name="Picture 7">
            <a:extLst>
              <a:ext uri="{FF2B5EF4-FFF2-40B4-BE49-F238E27FC236}">
                <a16:creationId xmlns:a16="http://schemas.microsoft.com/office/drawing/2014/main" id="{1285F101-84E7-425B-BE07-D20731937218}"/>
              </a:ext>
            </a:extLst>
          </p:cNvPr>
          <p:cNvPicPr>
            <a:picLocks noChangeAspect="1"/>
          </p:cNvPicPr>
          <p:nvPr userDrawn="1"/>
        </p:nvPicPr>
        <p:blipFill>
          <a:blip r:embed="rId3"/>
          <a:stretch>
            <a:fillRect/>
          </a:stretch>
        </p:blipFill>
        <p:spPr bwMode="auto">
          <a:xfrm>
            <a:off x="4460510" y="1405941"/>
            <a:ext cx="7343316" cy="4724404"/>
          </a:xfrm>
          <a:prstGeom prst="rect">
            <a:avLst/>
          </a:prstGeom>
        </p:spPr>
      </p:pic>
      <p:sp>
        <p:nvSpPr>
          <p:cNvPr id="9" name="Text Placeholder 4">
            <a:extLst>
              <a:ext uri="{FF2B5EF4-FFF2-40B4-BE49-F238E27FC236}">
                <a16:creationId xmlns:a16="http://schemas.microsoft.com/office/drawing/2014/main" id="{3878B470-7AC6-BA4B-B419-F6D20BED887B}"/>
              </a:ext>
            </a:extLst>
          </p:cNvPr>
          <p:cNvSpPr>
            <a:spLocks noGrp="1"/>
          </p:cNvSpPr>
          <p:nvPr>
            <p:ph type="body" sz="quarter" idx="13" hasCustomPrompt="1"/>
          </p:nvPr>
        </p:nvSpPr>
        <p:spPr>
          <a:xfrm>
            <a:off x="582043" y="3750031"/>
            <a:ext cx="4014341" cy="307777"/>
          </a:xfrm>
          <a:noFill/>
        </p:spPr>
        <p:txBody>
          <a:bodyPr wrap="square" lIns="0" tIns="0" rIns="0" bIns="0">
            <a:spAutoFit/>
          </a:bodyPr>
          <a:lstStyle>
            <a:lvl1pPr marL="0" indent="0">
              <a:spcBef>
                <a:spcPts val="0"/>
              </a:spcBef>
              <a:buNone/>
              <a:defRPr sz="2000" spc="0" baseline="0">
                <a:solidFill>
                  <a:schemeClr val="tx1">
                    <a:lumMod val="75000"/>
                    <a:lumOff val="25000"/>
                  </a:schemeClr>
                </a:solidFill>
                <a:latin typeface="+mn-lt"/>
                <a:cs typeface="Segoe UI" panose="020B0502040204020203" pitchFamily="34" charset="0"/>
              </a:defRPr>
            </a:lvl1pPr>
          </a:lstStyle>
          <a:p>
            <a:pPr lvl="0"/>
            <a:r>
              <a:rPr lang="en-US"/>
              <a:t>Speaker’s title</a:t>
            </a:r>
          </a:p>
        </p:txBody>
      </p:sp>
      <p:pic>
        <p:nvPicPr>
          <p:cNvPr id="10" name="Picture 9">
            <a:extLst>
              <a:ext uri="{FF2B5EF4-FFF2-40B4-BE49-F238E27FC236}">
                <a16:creationId xmlns:a16="http://schemas.microsoft.com/office/drawing/2014/main" id="{80B77485-22B0-C04E-87E4-897285C8153C}"/>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12" name="Text Placeholder 4">
            <a:extLst>
              <a:ext uri="{FF2B5EF4-FFF2-40B4-BE49-F238E27FC236}">
                <a16:creationId xmlns:a16="http://schemas.microsoft.com/office/drawing/2014/main" id="{FC2B6741-F65F-A347-9996-00397A2AE0C5}"/>
              </a:ext>
            </a:extLst>
          </p:cNvPr>
          <p:cNvSpPr>
            <a:spLocks noGrp="1"/>
          </p:cNvSpPr>
          <p:nvPr>
            <p:ph type="body" sz="quarter" idx="14" hasCustomPrompt="1"/>
          </p:nvPr>
        </p:nvSpPr>
        <p:spPr>
          <a:xfrm>
            <a:off x="582043" y="2593221"/>
            <a:ext cx="4014341" cy="307777"/>
          </a:xfrm>
          <a:noFill/>
        </p:spPr>
        <p:txBody>
          <a:bodyPr wrap="square" lIns="0" tIns="0" rIns="0" bIns="0">
            <a:spAutoFit/>
          </a:bodyPr>
          <a:lstStyle>
            <a:lvl1pPr marL="0" indent="0">
              <a:spcBef>
                <a:spcPts val="0"/>
              </a:spcBef>
              <a:buNone/>
              <a:defRPr sz="2000" spc="0" baseline="0">
                <a:solidFill>
                  <a:schemeClr val="tx1">
                    <a:lumMod val="75000"/>
                    <a:lumOff val="25000"/>
                  </a:schemeClr>
                </a:solidFill>
                <a:latin typeface="+mn-lt"/>
                <a:cs typeface="Segoe UI" panose="020B0502040204020203" pitchFamily="34" charset="0"/>
              </a:defRPr>
            </a:lvl1pPr>
          </a:lstStyle>
          <a:p>
            <a:pPr lvl="0"/>
            <a:r>
              <a:rPr lang="en-US"/>
              <a:t>1ES Day 2019</a:t>
            </a:r>
          </a:p>
        </p:txBody>
      </p:sp>
      <p:sp>
        <p:nvSpPr>
          <p:cNvPr id="13" name="Text Placeholder 6">
            <a:extLst>
              <a:ext uri="{FF2B5EF4-FFF2-40B4-BE49-F238E27FC236}">
                <a16:creationId xmlns:a16="http://schemas.microsoft.com/office/drawing/2014/main" id="{5D19B490-A4E5-C047-A91E-02C09FA222DF}"/>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Tree>
    <p:extLst>
      <p:ext uri="{BB962C8B-B14F-4D97-AF65-F5344CB8AC3E}">
        <p14:creationId xmlns:p14="http://schemas.microsoft.com/office/powerpoint/2010/main" val="4294940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304" userDrawn="1">
          <p15:clr>
            <a:srgbClr val="5ACBF0"/>
          </p15:clr>
        </p15:guide>
        <p15:guide id="5" orient="horz" pos="1824" userDrawn="1">
          <p15:clr>
            <a:srgbClr val="FBAE40"/>
          </p15:clr>
        </p15:guide>
        <p15:guide id="6" orient="horz" pos="1584" userDrawn="1">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de snippet - Full -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88263" y="1435100"/>
            <a:ext cx="11021125" cy="48339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tx1"/>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lvl1pPr>
              <a:defRPr>
                <a:solidFill>
                  <a:schemeClr val="bg1"/>
                </a:solidFill>
              </a:defRPr>
            </a:lvl1p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771875" y="1588413"/>
            <a:ext cx="10640311" cy="4050340"/>
          </a:xfrm>
        </p:spPr>
        <p:txBody>
          <a:bodyPr/>
          <a:lstStyle>
            <a:lvl1pPr marL="0" indent="0">
              <a:buNone/>
              <a:defRPr>
                <a:solidFill>
                  <a:schemeClr val="tx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Tree>
    <p:extLst>
      <p:ext uri="{BB962C8B-B14F-4D97-AF65-F5344CB8AC3E}">
        <p14:creationId xmlns:p14="http://schemas.microsoft.com/office/powerpoint/2010/main" val="1006589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snippet - Full -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88263" y="1435100"/>
            <a:ext cx="11021125" cy="483393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771875" y="1588413"/>
            <a:ext cx="10640311" cy="4050340"/>
          </a:xfrm>
        </p:spPr>
        <p:txBody>
          <a:bodyPr/>
          <a:lstStyle>
            <a:lvl1pPr marL="0" indent="0">
              <a:buNone/>
              <a:defRPr>
                <a:solidFill>
                  <a:schemeClr val="bg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Tree>
    <p:extLst>
      <p:ext uri="{BB962C8B-B14F-4D97-AF65-F5344CB8AC3E}">
        <p14:creationId xmlns:p14="http://schemas.microsoft.com/office/powerpoint/2010/main" val="287662141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ode snippet - Half -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153891" y="1435100"/>
            <a:ext cx="6455497" cy="48339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lvl1pPr>
              <a:defRPr>
                <a:solidFill>
                  <a:schemeClr val="bg1"/>
                </a:solidFill>
              </a:defRPr>
            </a:lvl1p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5355771" y="1588412"/>
            <a:ext cx="6056415" cy="2893100"/>
          </a:xfrm>
        </p:spPr>
        <p:txBody>
          <a:bodyPr/>
          <a:lstStyle>
            <a:lvl1pPr marL="0" indent="0">
              <a:buNone/>
              <a:defRPr sz="2000">
                <a:solidFill>
                  <a:schemeClr val="tx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
        <p:nvSpPr>
          <p:cNvPr id="5" name="Text Placeholder 3">
            <a:extLst>
              <a:ext uri="{FF2B5EF4-FFF2-40B4-BE49-F238E27FC236}">
                <a16:creationId xmlns:a16="http://schemas.microsoft.com/office/drawing/2014/main" id="{062E8C3B-38C8-284D-B81F-A3883EFCD3B1}"/>
              </a:ext>
            </a:extLst>
          </p:cNvPr>
          <p:cNvSpPr>
            <a:spLocks noGrp="1"/>
          </p:cNvSpPr>
          <p:nvPr>
            <p:ph type="body" sz="quarter" idx="11"/>
          </p:nvPr>
        </p:nvSpPr>
        <p:spPr>
          <a:xfrm>
            <a:off x="584200" y="1435100"/>
            <a:ext cx="4372489" cy="1649682"/>
          </a:xfrm>
        </p:spPr>
        <p:txBody>
          <a:bodyPr wrap="square">
            <a:spAutoFit/>
          </a:bodyPr>
          <a:lstStyle>
            <a:lvl1pPr marL="0" indent="0">
              <a:spcBef>
                <a:spcPts val="1224"/>
              </a:spcBef>
              <a:buClr>
                <a:schemeClr val="tx1"/>
              </a:buClr>
              <a:buFont typeface="Wingdings" panose="05000000000000000000" pitchFamily="2" charset="2"/>
              <a:buNone/>
              <a:defRPr sz="2800" b="0">
                <a:solidFill>
                  <a:schemeClr val="bg1"/>
                </a:solidFill>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solidFill>
                  <a:schemeClr val="bg1"/>
                </a:solidFill>
              </a:defRPr>
            </a:lvl2pPr>
            <a:lvl3pPr marL="450850" indent="0">
              <a:buFont typeface="Wingdings" panose="05000000000000000000" pitchFamily="2" charset="2"/>
              <a:buNone/>
              <a:tabLst/>
              <a:defRPr sz="1600" b="0">
                <a:solidFill>
                  <a:schemeClr val="bg1"/>
                </a:solidFill>
              </a:defRPr>
            </a:lvl3pPr>
            <a:lvl4pPr marL="652462" indent="0">
              <a:buFont typeface="Wingdings" panose="05000000000000000000" pitchFamily="2" charset="2"/>
              <a:buNone/>
              <a:defRPr sz="1400" b="0">
                <a:solidFill>
                  <a:schemeClr val="bg1"/>
                </a:solidFill>
              </a:defRPr>
            </a:lvl4pPr>
            <a:lvl5pPr marL="854075" indent="0">
              <a:buFont typeface="Wingdings" panose="05000000000000000000" pitchFamily="2" charset="2"/>
              <a:buNone/>
              <a:tabLst/>
              <a:defRPr sz="1400" b="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455626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de snippet - Half -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153891" y="1435100"/>
            <a:ext cx="6455497" cy="483393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5355771" y="1588412"/>
            <a:ext cx="6056415" cy="4135493"/>
          </a:xfrm>
        </p:spPr>
        <p:txBody>
          <a:bodyPr/>
          <a:lstStyle>
            <a:lvl1pPr marL="0" indent="0">
              <a:buNone/>
              <a:defRPr sz="2000">
                <a:solidFill>
                  <a:schemeClr val="bg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
        <p:nvSpPr>
          <p:cNvPr id="5" name="Text Placeholder 3">
            <a:extLst>
              <a:ext uri="{FF2B5EF4-FFF2-40B4-BE49-F238E27FC236}">
                <a16:creationId xmlns:a16="http://schemas.microsoft.com/office/drawing/2014/main" id="{062E8C3B-38C8-284D-B81F-A3883EFCD3B1}"/>
              </a:ext>
            </a:extLst>
          </p:cNvPr>
          <p:cNvSpPr>
            <a:spLocks noGrp="1"/>
          </p:cNvSpPr>
          <p:nvPr>
            <p:ph type="body" sz="quarter" idx="11"/>
          </p:nvPr>
        </p:nvSpPr>
        <p:spPr>
          <a:xfrm>
            <a:off x="584200" y="1435100"/>
            <a:ext cx="4372489"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064778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 - Light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371EB50-9EF0-8347-BDB8-AAAE35E90B99}"/>
              </a:ext>
            </a:extLst>
          </p:cNvPr>
          <p:cNvSpPr>
            <a:spLocks noGrp="1"/>
          </p:cNvSpPr>
          <p:nvPr>
            <p:ph type="body" sz="quarter" idx="10" hasCustomPrompt="1"/>
          </p:nvPr>
        </p:nvSpPr>
        <p:spPr>
          <a:xfrm>
            <a:off x="584200" y="1682416"/>
            <a:ext cx="8630653" cy="2855410"/>
          </a:xfrm>
        </p:spPr>
        <p:txBody>
          <a:bodyPr/>
          <a:lstStyle>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4400" b="0" i="0">
                <a:solidFill>
                  <a:schemeClr val="tx1"/>
                </a:solidFill>
                <a:latin typeface="Segoe UI" panose="020B0502040204020203" pitchFamily="34" charset="0"/>
                <a:cs typeface="Segoe UI" panose="020B0502040204020203" pitchFamily="34" charset="0"/>
              </a:defRPr>
            </a:lvl2pPr>
          </a:lstStyle>
          <a:p>
            <a:pPr marL="22860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This is a big statement slide.</a:t>
            </a:r>
            <a:br>
              <a:rPr lang="en-US"/>
            </a:br>
            <a:r>
              <a:rPr lang="en-US"/>
              <a:t>Font is 44pt Segoe UI Regular. </a:t>
            </a:r>
            <a:br>
              <a:rPr lang="en-US"/>
            </a:br>
            <a:r>
              <a:rPr lang="en-US"/>
              <a:t>To keep lines of text together, </a:t>
            </a:r>
            <a:br>
              <a:rPr lang="en-US"/>
            </a:br>
            <a:r>
              <a:rPr lang="en-US"/>
              <a:t>use soft returns (shift + return).</a:t>
            </a:r>
          </a:p>
          <a:p>
            <a:pPr lvl="1"/>
            <a:endParaRPr lang="en-US"/>
          </a:p>
        </p:txBody>
      </p:sp>
      <p:sp>
        <p:nvSpPr>
          <p:cNvPr id="5" name="Text Placeholder 4">
            <a:extLst>
              <a:ext uri="{FF2B5EF4-FFF2-40B4-BE49-F238E27FC236}">
                <a16:creationId xmlns:a16="http://schemas.microsoft.com/office/drawing/2014/main" id="{4F43C26F-BDCC-D44C-9094-89FEBD770416}"/>
              </a:ext>
            </a:extLst>
          </p:cNvPr>
          <p:cNvSpPr>
            <a:spLocks noGrp="1"/>
          </p:cNvSpPr>
          <p:nvPr>
            <p:ph type="body" sz="quarter" idx="11" hasCustomPrompt="1"/>
          </p:nvPr>
        </p:nvSpPr>
        <p:spPr>
          <a:xfrm>
            <a:off x="584200" y="4646279"/>
            <a:ext cx="3801311" cy="430887"/>
          </a:xfrm>
        </p:spPr>
        <p:txBody>
          <a:bodyPr/>
          <a:lstStyle>
            <a:lvl1pPr marL="0" indent="0">
              <a:buNone/>
              <a:defRPr b="0" i="0">
                <a:latin typeface="Segoe UI" panose="020B0502040204020203" pitchFamily="34" charset="0"/>
                <a:cs typeface="Segoe UI" panose="020B0502040204020203" pitchFamily="34" charset="0"/>
              </a:defRPr>
            </a:lvl1pPr>
          </a:lstStyle>
          <a:p>
            <a:pPr lvl="0"/>
            <a:r>
              <a:rPr lang="en-US"/>
              <a:t>- </a:t>
            </a:r>
            <a:r>
              <a:rPr lang="en-US" err="1"/>
              <a:t>Firstname</a:t>
            </a:r>
            <a:r>
              <a:rPr lang="en-US"/>
              <a:t> </a:t>
            </a:r>
            <a:r>
              <a:rPr lang="en-US" err="1"/>
              <a:t>Lastname</a:t>
            </a:r>
            <a:endParaRPr lang="en-US"/>
          </a:p>
        </p:txBody>
      </p:sp>
    </p:spTree>
    <p:extLst>
      <p:ext uri="{BB962C8B-B14F-4D97-AF65-F5344CB8AC3E}">
        <p14:creationId xmlns:p14="http://schemas.microsoft.com/office/powerpoint/2010/main" val="106463804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 Dark">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31F4DF27-352F-B044-A181-502EC8EE4347}"/>
              </a:ext>
            </a:extLst>
          </p:cNvPr>
          <p:cNvSpPr>
            <a:spLocks noGrp="1"/>
          </p:cNvSpPr>
          <p:nvPr>
            <p:ph type="body" sz="quarter" idx="10" hasCustomPrompt="1"/>
          </p:nvPr>
        </p:nvSpPr>
        <p:spPr>
          <a:xfrm>
            <a:off x="584200" y="1682416"/>
            <a:ext cx="8630653" cy="2855410"/>
          </a:xfrm>
        </p:spPr>
        <p:txBody>
          <a:bodyPr/>
          <a:lstStyle>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4400" b="0" i="0">
                <a:solidFill>
                  <a:schemeClr val="tx1"/>
                </a:solidFill>
                <a:latin typeface="Segoe UI" panose="020B0502040204020203" pitchFamily="34" charset="0"/>
                <a:cs typeface="Segoe UI" panose="020B0502040204020203" pitchFamily="34" charset="0"/>
              </a:defRPr>
            </a:lvl2pPr>
          </a:lstStyle>
          <a:p>
            <a:pPr marL="22860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This is a big statement slide.</a:t>
            </a:r>
            <a:br>
              <a:rPr lang="en-US"/>
            </a:br>
            <a:r>
              <a:rPr lang="en-US"/>
              <a:t>Font is 44pt Segoe UI Regular. </a:t>
            </a:r>
            <a:br>
              <a:rPr lang="en-US"/>
            </a:br>
            <a:r>
              <a:rPr lang="en-US"/>
              <a:t>To keep lines of text together, </a:t>
            </a:r>
            <a:br>
              <a:rPr lang="en-US"/>
            </a:br>
            <a:r>
              <a:rPr lang="en-US"/>
              <a:t>use soft returns (shift + return).</a:t>
            </a:r>
          </a:p>
          <a:p>
            <a:pPr lvl="1"/>
            <a:endParaRPr lang="en-US"/>
          </a:p>
        </p:txBody>
      </p:sp>
      <p:sp>
        <p:nvSpPr>
          <p:cNvPr id="3" name="Text Placeholder 4">
            <a:extLst>
              <a:ext uri="{FF2B5EF4-FFF2-40B4-BE49-F238E27FC236}">
                <a16:creationId xmlns:a16="http://schemas.microsoft.com/office/drawing/2014/main" id="{47445EF0-FA0E-E04F-A2BD-6DE6C1C750A2}"/>
              </a:ext>
            </a:extLst>
          </p:cNvPr>
          <p:cNvSpPr>
            <a:spLocks noGrp="1"/>
          </p:cNvSpPr>
          <p:nvPr>
            <p:ph type="body" sz="quarter" idx="11" hasCustomPrompt="1"/>
          </p:nvPr>
        </p:nvSpPr>
        <p:spPr>
          <a:xfrm>
            <a:off x="584200" y="4646279"/>
            <a:ext cx="3801311" cy="430887"/>
          </a:xfrm>
        </p:spPr>
        <p:txBody>
          <a:bodyPr/>
          <a:lstStyle>
            <a:lvl1pPr marL="0" indent="0">
              <a:buNone/>
              <a:defRPr b="0" i="0">
                <a:latin typeface="Segoe UI" panose="020B0502040204020203" pitchFamily="34" charset="0"/>
                <a:cs typeface="Segoe UI" panose="020B0502040204020203" pitchFamily="34" charset="0"/>
              </a:defRPr>
            </a:lvl1pPr>
          </a:lstStyle>
          <a:p>
            <a:pPr lvl="0"/>
            <a:r>
              <a:rPr lang="en-US"/>
              <a:t>- </a:t>
            </a:r>
            <a:r>
              <a:rPr lang="en-US" err="1"/>
              <a:t>Firstname</a:t>
            </a:r>
            <a:r>
              <a:rPr lang="en-US"/>
              <a:t> </a:t>
            </a:r>
            <a:r>
              <a:rPr lang="en-US" err="1"/>
              <a:t>Lastname</a:t>
            </a:r>
            <a:endParaRPr lang="en-US"/>
          </a:p>
        </p:txBody>
      </p:sp>
    </p:spTree>
    <p:extLst>
      <p:ext uri="{BB962C8B-B14F-4D97-AF65-F5344CB8AC3E}">
        <p14:creationId xmlns:p14="http://schemas.microsoft.com/office/powerpoint/2010/main" val="86506308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620310"/>
            <a:ext cx="9144000" cy="914096"/>
          </a:xfrm>
          <a:noFill/>
        </p:spPr>
        <p:txBody>
          <a:bodyPr lIns="0" tIns="0" rIns="0" bIns="0" anchor="b" anchorCtr="0">
            <a:spAutoFit/>
          </a:bodyPr>
          <a:lstStyle>
            <a:lvl1pPr algn="l" defTabSz="932742" rtl="0" eaLnBrk="1" latinLnBrk="0" hangingPunct="1">
              <a:lnSpc>
                <a:spcPct val="90000"/>
              </a:lnSpc>
              <a:spcBef>
                <a:spcPct val="0"/>
              </a:spcBef>
              <a:buNone/>
              <a:defRPr lang="en-US" sz="6600" b="0" kern="1200" cap="none" spc="-50" baseline="0" dirty="0">
                <a:ln w="3175">
                  <a:noFill/>
                </a:ln>
                <a:solidFill>
                  <a:schemeClr val="bg1"/>
                </a:solidFill>
                <a:effectLst/>
                <a:latin typeface="+mj-lt"/>
                <a:ea typeface="+mn-ea"/>
                <a:cs typeface="Segoe UI" pitchFamily="34" charset="0"/>
              </a:defRPr>
            </a:lvl1pPr>
          </a:lstStyle>
          <a:p>
            <a:r>
              <a:rPr lang="en-US"/>
              <a:t>Q&amp;A</a:t>
            </a:r>
          </a:p>
        </p:txBody>
      </p:sp>
    </p:spTree>
    <p:extLst>
      <p:ext uri="{BB962C8B-B14F-4D97-AF65-F5344CB8AC3E}">
        <p14:creationId xmlns:p14="http://schemas.microsoft.com/office/powerpoint/2010/main" val="9569654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5009649" cy="553998"/>
          </a:xfrm>
        </p:spPr>
        <p:txBody>
          <a:bodyPr wrap="square" anchor="b" anchorCtr="0">
            <a:spAutoFit/>
          </a:bodyPr>
          <a:lstStyle>
            <a:lvl1pPr>
              <a:defRPr/>
            </a:lvl1pPr>
          </a:lstStyle>
          <a:p>
            <a:r>
              <a:rPr lang="en-US"/>
              <a:t>Thank you</a:t>
            </a:r>
          </a:p>
        </p:txBody>
      </p:sp>
      <p:pic>
        <p:nvPicPr>
          <p:cNvPr id="10" name="Picture 9">
            <a:extLst>
              <a:ext uri="{FF2B5EF4-FFF2-40B4-BE49-F238E27FC236}">
                <a16:creationId xmlns:a16="http://schemas.microsoft.com/office/drawing/2014/main" id="{4CF1DA62-D494-9940-9712-435B9A1FEBD8}"/>
              </a:ext>
            </a:extLst>
          </p:cNvPr>
          <p:cNvPicPr>
            <a:picLocks noChangeAspect="1"/>
          </p:cNvPicPr>
          <p:nvPr userDrawn="1"/>
        </p:nvPicPr>
        <p:blipFill>
          <a:blip r:embed="rId2"/>
          <a:stretch>
            <a:fillRect/>
          </a:stretch>
        </p:blipFill>
        <p:spPr bwMode="auto">
          <a:xfrm>
            <a:off x="4460510" y="1405941"/>
            <a:ext cx="7343316" cy="4724404"/>
          </a:xfrm>
          <a:prstGeom prst="rect">
            <a:avLst/>
          </a:prstGeom>
        </p:spPr>
      </p:pic>
      <p:pic>
        <p:nvPicPr>
          <p:cNvPr id="11" name="MS logo gray - EMF" descr="Microsoft logo, gray text version">
            <a:extLst>
              <a:ext uri="{FF2B5EF4-FFF2-40B4-BE49-F238E27FC236}">
                <a16:creationId xmlns:a16="http://schemas.microsoft.com/office/drawing/2014/main" id="{CC3F27BB-BD9A-454D-969B-B712823A2487}"/>
              </a:ext>
            </a:extLst>
          </p:cNvPr>
          <p:cNvPicPr>
            <a:picLocks noChangeAspect="1"/>
          </p:cNvPicPr>
          <p:nvPr userDrawn="1"/>
        </p:nvPicPr>
        <p:blipFill>
          <a:blip r:embed="rId3"/>
          <a:stretch>
            <a:fillRect/>
          </a:stretch>
        </p:blipFill>
        <p:spPr bwMode="black">
          <a:xfrm>
            <a:off x="10114001" y="594042"/>
            <a:ext cx="1366440" cy="292608"/>
          </a:xfrm>
          <a:prstGeom prst="rect">
            <a:avLst/>
          </a:prstGeom>
        </p:spPr>
      </p:pic>
      <p:pic>
        <p:nvPicPr>
          <p:cNvPr id="4" name="Picture 3">
            <a:extLst>
              <a:ext uri="{FF2B5EF4-FFF2-40B4-BE49-F238E27FC236}">
                <a16:creationId xmlns:a16="http://schemas.microsoft.com/office/drawing/2014/main" id="{06D7BFD9-7E2D-A14A-895B-9725CA795DE3}"/>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7" name="Text Placeholder 6">
            <a:extLst>
              <a:ext uri="{FF2B5EF4-FFF2-40B4-BE49-F238E27FC236}">
                <a16:creationId xmlns:a16="http://schemas.microsoft.com/office/drawing/2014/main" id="{2FB02C4B-E89E-E346-8FF5-74246DC5FDE5}"/>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
        <p:nvSpPr>
          <p:cNvPr id="8" name="Text Placeholder 4">
            <a:extLst>
              <a:ext uri="{FF2B5EF4-FFF2-40B4-BE49-F238E27FC236}">
                <a16:creationId xmlns:a16="http://schemas.microsoft.com/office/drawing/2014/main" id="{286EFD28-E016-3A4E-95CD-58CE27D16D51}"/>
              </a:ext>
            </a:extLst>
          </p:cNvPr>
          <p:cNvSpPr>
            <a:spLocks noGrp="1"/>
          </p:cNvSpPr>
          <p:nvPr>
            <p:ph type="body" sz="quarter" idx="12" hasCustomPrompt="1"/>
          </p:nvPr>
        </p:nvSpPr>
        <p:spPr>
          <a:xfrm>
            <a:off x="582043" y="2967548"/>
            <a:ext cx="4167886" cy="615553"/>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For on-demand links for session PPTs and videos, please visit:</a:t>
            </a:r>
          </a:p>
        </p:txBody>
      </p:sp>
      <p:sp>
        <p:nvSpPr>
          <p:cNvPr id="9" name="Text Placeholder 4">
            <a:extLst>
              <a:ext uri="{FF2B5EF4-FFF2-40B4-BE49-F238E27FC236}">
                <a16:creationId xmlns:a16="http://schemas.microsoft.com/office/drawing/2014/main" id="{F7CA656F-9683-184E-98F7-444EEE7E898B}"/>
              </a:ext>
            </a:extLst>
          </p:cNvPr>
          <p:cNvSpPr>
            <a:spLocks noGrp="1"/>
          </p:cNvSpPr>
          <p:nvPr>
            <p:ph type="body" sz="quarter" idx="13" hasCustomPrompt="1"/>
          </p:nvPr>
        </p:nvSpPr>
        <p:spPr>
          <a:xfrm>
            <a:off x="582043" y="3756915"/>
            <a:ext cx="4167886" cy="279797"/>
          </a:xfrm>
          <a:noFill/>
        </p:spPr>
        <p:txBody>
          <a:bodyPr wrap="square" lIns="0" tIns="0" rIns="0" bIns="0">
            <a:spAutoFit/>
          </a:bodyPr>
          <a:lstStyle>
            <a:lvl1pPr marL="0" indent="0">
              <a:spcBef>
                <a:spcPts val="0"/>
              </a:spcBef>
              <a:buNone/>
              <a:defRPr sz="2000" spc="0" baseline="0">
                <a:solidFill>
                  <a:srgbClr val="0078D4"/>
                </a:solidFill>
                <a:latin typeface="+mn-lt"/>
                <a:cs typeface="Segoe UI" panose="020B0502040204020203" pitchFamily="34" charset="0"/>
              </a:defRPr>
            </a:lvl1pPr>
          </a:lstStyle>
          <a:p>
            <a:pPr lvl="0"/>
            <a:r>
              <a:rPr lang="en-US"/>
              <a:t>https://</a:t>
            </a:r>
            <a:r>
              <a:rPr lang="en-US" err="1"/>
              <a:t>aka.ms</a:t>
            </a:r>
            <a:r>
              <a:rPr lang="en-US"/>
              <a:t>/1ESday</a:t>
            </a:r>
          </a:p>
        </p:txBody>
      </p:sp>
      <p:sp>
        <p:nvSpPr>
          <p:cNvPr id="13" name="Text Placeholder 4">
            <a:extLst>
              <a:ext uri="{FF2B5EF4-FFF2-40B4-BE49-F238E27FC236}">
                <a16:creationId xmlns:a16="http://schemas.microsoft.com/office/drawing/2014/main" id="{7C1F555B-7E59-1E4D-A95D-77D21C84765C}"/>
              </a:ext>
            </a:extLst>
          </p:cNvPr>
          <p:cNvSpPr>
            <a:spLocks noGrp="1"/>
          </p:cNvSpPr>
          <p:nvPr>
            <p:ph type="body" sz="quarter" idx="14" hasCustomPrompt="1"/>
          </p:nvPr>
        </p:nvSpPr>
        <p:spPr>
          <a:xfrm>
            <a:off x="582043" y="5417971"/>
            <a:ext cx="4167886" cy="307777"/>
          </a:xfrm>
          <a:noFill/>
        </p:spPr>
        <p:txBody>
          <a:bodyPr wrap="square" lIns="0" tIns="0" rIns="0" bIns="0">
            <a:spAutoFit/>
          </a:bodyPr>
          <a:lstStyle>
            <a:lvl1pPr marL="0" indent="0">
              <a:spcBef>
                <a:spcPts val="0"/>
              </a:spcBef>
              <a:buNone/>
              <a:defRPr sz="2000" b="1" i="0" spc="0" baseline="0">
                <a:gradFill>
                  <a:gsLst>
                    <a:gs pos="91000">
                      <a:schemeClr val="tx1"/>
                    </a:gs>
                    <a:gs pos="0">
                      <a:schemeClr val="tx1"/>
                    </a:gs>
                  </a:gsLst>
                  <a:lin ang="5400000" scaled="0"/>
                </a:gradFill>
                <a:latin typeface="Segoe UI Semibold" panose="020B0502040204020203" pitchFamily="34" charset="0"/>
                <a:cs typeface="Segoe UI Semibold" panose="020B0502040204020203" pitchFamily="34" charset="0"/>
              </a:defRPr>
            </a:lvl1pPr>
          </a:lstStyle>
          <a:p>
            <a:pPr lvl="0"/>
            <a:r>
              <a:rPr lang="en-US"/>
              <a:t>See you next year!</a:t>
            </a:r>
          </a:p>
        </p:txBody>
      </p:sp>
      <p:sp>
        <p:nvSpPr>
          <p:cNvPr id="14" name="Text Placeholder 4">
            <a:extLst>
              <a:ext uri="{FF2B5EF4-FFF2-40B4-BE49-F238E27FC236}">
                <a16:creationId xmlns:a16="http://schemas.microsoft.com/office/drawing/2014/main" id="{D41516D0-9CCA-354A-9DF7-D47FD55DD33D}"/>
              </a:ext>
            </a:extLst>
          </p:cNvPr>
          <p:cNvSpPr>
            <a:spLocks noGrp="1"/>
          </p:cNvSpPr>
          <p:nvPr>
            <p:ph type="body" sz="quarter" idx="15" hasCustomPrompt="1"/>
          </p:nvPr>
        </p:nvSpPr>
        <p:spPr>
          <a:xfrm>
            <a:off x="582043" y="5789616"/>
            <a:ext cx="41678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Thursday, January 30, 2020</a:t>
            </a:r>
          </a:p>
        </p:txBody>
      </p:sp>
    </p:spTree>
    <p:extLst>
      <p:ext uri="{BB962C8B-B14F-4D97-AF65-F5344CB8AC3E}">
        <p14:creationId xmlns:p14="http://schemas.microsoft.com/office/powerpoint/2010/main" val="17576583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3360">
          <p15:clr>
            <a:srgbClr val="FBAE40"/>
          </p15:clr>
        </p15:guide>
        <p15:guide id="7" pos="299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 Strong ES Brand">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9483" r="8306" b="102"/>
          <a:stretch/>
        </p:blipFill>
        <p:spPr>
          <a:xfrm rot="16200000">
            <a:off x="2666998" y="-2660826"/>
            <a:ext cx="6857999" cy="12179651"/>
          </a:xfrm>
          <a:prstGeom prst="rect">
            <a:avLst/>
          </a:prstGeom>
          <a:effectLst>
            <a:outerShdw blurRad="50800" dist="50800" dir="5400000" algn="ctr" rotWithShape="0">
              <a:srgbClr val="000000">
                <a:alpha val="0"/>
              </a:srgbClr>
            </a:outerShdw>
          </a:effectLst>
        </p:spPr>
      </p:pic>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50597" y="592073"/>
            <a:ext cx="3087630" cy="2816358"/>
          </a:xfrm>
          <a:prstGeom prst="rect">
            <a:avLst/>
          </a:prstGeom>
        </p:spPr>
      </p:pic>
      <p:sp>
        <p:nvSpPr>
          <p:cNvPr id="6" name="Rectangle 5"/>
          <p:cNvSpPr/>
          <p:nvPr userDrawn="1"/>
        </p:nvSpPr>
        <p:spPr bwMode="auto">
          <a:xfrm>
            <a:off x="0" y="4093369"/>
            <a:ext cx="12188825" cy="2764631"/>
          </a:xfrm>
          <a:prstGeom prst="rect">
            <a:avLst/>
          </a:prstGeom>
          <a:solidFill>
            <a:srgbClr val="0C64B1"/>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err="1">
              <a:gradFill>
                <a:gsLst>
                  <a:gs pos="0">
                    <a:srgbClr val="FFFFFF"/>
                  </a:gs>
                  <a:gs pos="100000">
                    <a:srgbClr val="FFFFFF"/>
                  </a:gs>
                </a:gsLst>
                <a:lin ang="5400000" scaled="0"/>
              </a:gradFill>
            </a:endParaRPr>
          </a:p>
        </p:txBody>
      </p:sp>
      <p:sp>
        <p:nvSpPr>
          <p:cNvPr id="8" name="Text Placeholder 7"/>
          <p:cNvSpPr>
            <a:spLocks noGrp="1"/>
          </p:cNvSpPr>
          <p:nvPr>
            <p:ph type="body" sz="quarter" idx="10" hasCustomPrompt="1"/>
          </p:nvPr>
        </p:nvSpPr>
        <p:spPr>
          <a:xfrm>
            <a:off x="435626" y="4489242"/>
            <a:ext cx="11317572" cy="727700"/>
          </a:xfrm>
        </p:spPr>
        <p:txBody>
          <a:bodyPr/>
          <a:lstStyle>
            <a:lvl1pPr marL="0" indent="0" algn="ctr">
              <a:buNone/>
              <a:defRPr spc="600">
                <a:solidFill>
                  <a:schemeClr val="bg1"/>
                </a:solidFill>
              </a:defRPr>
            </a:lvl1pPr>
          </a:lstStyle>
          <a:p>
            <a:pPr lvl="0"/>
            <a:r>
              <a:rPr lang="en-US"/>
              <a:t>PRESENTATION TITLE</a:t>
            </a:r>
          </a:p>
        </p:txBody>
      </p:sp>
      <p:sp>
        <p:nvSpPr>
          <p:cNvPr id="9" name="Text Placeholder 7"/>
          <p:cNvSpPr>
            <a:spLocks noGrp="1"/>
          </p:cNvSpPr>
          <p:nvPr>
            <p:ph type="body" sz="quarter" idx="11" hasCustomPrompt="1"/>
          </p:nvPr>
        </p:nvSpPr>
        <p:spPr>
          <a:xfrm>
            <a:off x="435626" y="5174180"/>
            <a:ext cx="11317572" cy="517065"/>
          </a:xfrm>
        </p:spPr>
        <p:txBody>
          <a:bodyPr/>
          <a:lstStyle>
            <a:lvl1pPr marL="0" indent="0" algn="ctr">
              <a:buNone/>
              <a:defRPr sz="2400" baseline="0">
                <a:solidFill>
                  <a:schemeClr val="bg1"/>
                </a:solidFill>
              </a:defRPr>
            </a:lvl1pPr>
          </a:lstStyle>
          <a:p>
            <a:pPr lvl="0"/>
            <a:r>
              <a:rPr lang="en-US"/>
              <a:t>Subtitle</a:t>
            </a:r>
          </a:p>
        </p:txBody>
      </p:sp>
    </p:spTree>
    <p:extLst>
      <p:ext uri="{BB962C8B-B14F-4D97-AF65-F5344CB8AC3E}">
        <p14:creationId xmlns:p14="http://schemas.microsoft.com/office/powerpoint/2010/main" val="317298295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 Soft ES Brand">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9483" r="8306" b="102"/>
          <a:stretch/>
        </p:blipFill>
        <p:spPr>
          <a:xfrm rot="16200000">
            <a:off x="2666998" y="-2660826"/>
            <a:ext cx="6857999" cy="12179651"/>
          </a:xfrm>
          <a:prstGeom prst="rect">
            <a:avLst/>
          </a:prstGeom>
          <a:effectLst>
            <a:outerShdw blurRad="50800" dist="50800" dir="5400000" algn="ctr" rotWithShape="0">
              <a:srgbClr val="000000">
                <a:alpha val="0"/>
              </a:srgbClr>
            </a:outerShdw>
          </a:effectLst>
        </p:spPr>
      </p:pic>
      <p:sp>
        <p:nvSpPr>
          <p:cNvPr id="6" name="Rectangle 5"/>
          <p:cNvSpPr/>
          <p:nvPr userDrawn="1"/>
        </p:nvSpPr>
        <p:spPr bwMode="auto">
          <a:xfrm>
            <a:off x="-3002" y="1119851"/>
            <a:ext cx="12188825" cy="4618298"/>
          </a:xfrm>
          <a:prstGeom prst="rect">
            <a:avLst/>
          </a:prstGeom>
          <a:solidFill>
            <a:srgbClr val="0C64B1"/>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err="1">
              <a:gradFill>
                <a:gsLst>
                  <a:gs pos="0">
                    <a:srgbClr val="FFFFFF"/>
                  </a:gs>
                  <a:gs pos="100000">
                    <a:srgbClr val="FFFFFF"/>
                  </a:gs>
                </a:gsLst>
                <a:lin ang="5400000" scaled="0"/>
              </a:gradFill>
            </a:endParaRPr>
          </a:p>
        </p:txBody>
      </p:sp>
      <p:sp>
        <p:nvSpPr>
          <p:cNvPr id="8" name="Text Placeholder 7"/>
          <p:cNvSpPr>
            <a:spLocks noGrp="1"/>
          </p:cNvSpPr>
          <p:nvPr>
            <p:ph type="body" sz="quarter" idx="10" hasCustomPrompt="1"/>
          </p:nvPr>
        </p:nvSpPr>
        <p:spPr>
          <a:xfrm>
            <a:off x="432624" y="2637293"/>
            <a:ext cx="11317572" cy="727700"/>
          </a:xfrm>
        </p:spPr>
        <p:txBody>
          <a:bodyPr/>
          <a:lstStyle>
            <a:lvl1pPr marL="0" indent="0" algn="ctr">
              <a:buNone/>
              <a:defRPr spc="600">
                <a:solidFill>
                  <a:schemeClr val="bg1"/>
                </a:solidFill>
              </a:defRPr>
            </a:lvl1pPr>
          </a:lstStyle>
          <a:p>
            <a:pPr lvl="0"/>
            <a:r>
              <a:rPr lang="en-US"/>
              <a:t>PRESENTATION TITLE</a:t>
            </a:r>
          </a:p>
        </p:txBody>
      </p:sp>
      <p:sp>
        <p:nvSpPr>
          <p:cNvPr id="9" name="Text Placeholder 7"/>
          <p:cNvSpPr>
            <a:spLocks noGrp="1"/>
          </p:cNvSpPr>
          <p:nvPr>
            <p:ph type="body" sz="quarter" idx="11" hasCustomPrompt="1"/>
          </p:nvPr>
        </p:nvSpPr>
        <p:spPr>
          <a:xfrm>
            <a:off x="432624" y="3322231"/>
            <a:ext cx="11317572" cy="517065"/>
          </a:xfrm>
        </p:spPr>
        <p:txBody>
          <a:bodyPr/>
          <a:lstStyle>
            <a:lvl1pPr marL="0" indent="0" algn="ctr">
              <a:buNone/>
              <a:defRPr sz="2400" baseline="0">
                <a:solidFill>
                  <a:schemeClr val="bg1"/>
                </a:solidFill>
              </a:defRPr>
            </a:lvl1pPr>
          </a:lstStyle>
          <a:p>
            <a:pPr lvl="0"/>
            <a:r>
              <a:rPr lang="en-US"/>
              <a:t>Subtitle</a:t>
            </a:r>
          </a:p>
        </p:txBody>
      </p:sp>
    </p:spTree>
    <p:extLst>
      <p:ext uri="{BB962C8B-B14F-4D97-AF65-F5344CB8AC3E}">
        <p14:creationId xmlns:p14="http://schemas.microsoft.com/office/powerpoint/2010/main" val="2078929509"/>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3"/>
            <a:ext cx="11653523" cy="1357528"/>
          </a:xfrm>
          <a:noFill/>
        </p:spPr>
        <p:txBody>
          <a:bodyPr tIns="91440" bIns="91440" anchor="t" anchorCtr="0"/>
          <a:lstStyle>
            <a:lvl1pPr>
              <a:defRPr sz="8800" spc="-98" baseline="0">
                <a:solidFill>
                  <a:schemeClr val="tx2">
                    <a:lumMod val="50000"/>
                  </a:schemeClr>
                </a:solidFill>
              </a:defRPr>
            </a:lvl1pPr>
          </a:lstStyle>
          <a:p>
            <a:r>
              <a:rPr lang="en-US"/>
              <a:t>Section title</a:t>
            </a:r>
          </a:p>
        </p:txBody>
      </p:sp>
      <p:sp>
        <p:nvSpPr>
          <p:cNvPr id="9" name="Slide Number Placeholder 8"/>
          <p:cNvSpPr>
            <a:spLocks noGrp="1"/>
          </p:cNvSpPr>
          <p:nvPr>
            <p:ph type="sldNum" sz="quarter" idx="11"/>
          </p:nvPr>
        </p:nvSpPr>
        <p:spPr/>
        <p:txBody>
          <a:bodyPr/>
          <a:lstStyle/>
          <a:p>
            <a:fld id="{DD4B8DBC-D15E-4382-8901-A718788838FE}" type="slidenum">
              <a:rPr lang="en-US" smtClean="0"/>
              <a:pPr/>
              <a:t>‹#›</a:t>
            </a:fld>
            <a:endParaRPr lang="en-US"/>
          </a:p>
        </p:txBody>
      </p:sp>
      <p:sp>
        <p:nvSpPr>
          <p:cNvPr id="14" name="Text Placeholder 13"/>
          <p:cNvSpPr>
            <a:spLocks noGrp="1"/>
          </p:cNvSpPr>
          <p:nvPr>
            <p:ph type="body" sz="quarter" idx="12"/>
          </p:nvPr>
        </p:nvSpPr>
        <p:spPr>
          <a:xfrm>
            <a:off x="269875" y="3302000"/>
            <a:ext cx="11652887" cy="727700"/>
          </a:xfrm>
        </p:spPr>
        <p:txBody>
          <a:bodyPr/>
          <a:lstStyle>
            <a:lvl1pPr marL="0" indent="0">
              <a:buNone/>
              <a:defRPr>
                <a:solidFill>
                  <a:srgbClr val="0063B1"/>
                </a:solidFill>
              </a:defRPr>
            </a:lvl1pPr>
          </a:lstStyle>
          <a:p>
            <a:pPr lvl="0"/>
            <a:r>
              <a:rPr lang="en-US"/>
              <a:t>Edit Master text styles</a:t>
            </a:r>
          </a:p>
        </p:txBody>
      </p:sp>
      <p:sp>
        <p:nvSpPr>
          <p:cNvPr id="6" name="Footer Placeholder 5">
            <a:extLst>
              <a:ext uri="{FF2B5EF4-FFF2-40B4-BE49-F238E27FC236}">
                <a16:creationId xmlns:a16="http://schemas.microsoft.com/office/drawing/2014/main" id="{D6E17E76-5941-4CB1-96D4-458BF5C346D1}"/>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42930845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Primary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rgbClr val="FFFFFF"/>
                    </a:gs>
                    <a:gs pos="0">
                      <a:srgbClr val="FFFFFF"/>
                    </a:gs>
                  </a:gsLst>
                  <a:lin ang="5400000" scaled="0"/>
                </a:gra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1CA7284B-6935-4F29-B088-5DC5194C5233}"/>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8334574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rimary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rgbClr val="FFFFFF"/>
                    </a:gs>
                    <a:gs pos="0">
                      <a:srgbClr val="FFFFFF"/>
                    </a:gs>
                  </a:gsLst>
                  <a:lin ang="5400000" scaled="0"/>
                </a:gra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CE36B648-0F5E-4FF1-A421-21712E2A8C84}"/>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20894568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rimary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rgbClr val="FFFFFF"/>
                    </a:gs>
                    <a:gs pos="0">
                      <a:srgbClr val="FFFFFF"/>
                    </a:gs>
                  </a:gsLst>
                  <a:lin ang="5400000" scaled="0"/>
                </a:gra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29C96129-D201-44BC-B568-7A77FCA20A30}"/>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22568476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rgbClr val="FFFFFF"/>
                    </a:gs>
                    <a:gs pos="0">
                      <a:srgbClr val="FFFFFF"/>
                    </a:gs>
                  </a:gsLst>
                  <a:lin ang="5400000" scaled="0"/>
                </a:gra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C229F385-716D-4626-B83B-8623C7129216}"/>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28149562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6580692"/>
            <a:ext cx="286857" cy="286898"/>
          </a:xfrm>
          <a:prstGeom prst="rect">
            <a:avLst/>
          </a:prstGeom>
        </p:spPr>
      </p:pic>
      <p:sp>
        <p:nvSpPr>
          <p:cNvPr id="5" name="Slide Number Placeholder 4"/>
          <p:cNvSpPr>
            <a:spLocks noGrp="1"/>
          </p:cNvSpPr>
          <p:nvPr>
            <p:ph type="sldNum" sz="quarter" idx="11"/>
          </p:nvPr>
        </p:nvSpPr>
        <p:spPr/>
        <p:txBody>
          <a:bodyPr/>
          <a:lstStyle>
            <a:lvl1pPr>
              <a:defRPr>
                <a:solidFill>
                  <a:schemeClr val="tx1"/>
                </a:solidFill>
              </a:defRPr>
            </a:lvl1pPr>
          </a:lstStyle>
          <a:p>
            <a:fld id="{DD4B8DBC-D15E-4382-8901-A718788838FE}" type="slidenum">
              <a:rPr lang="en-US" smtClean="0"/>
              <a:pPr/>
              <a:t>‹#›</a:t>
            </a:fld>
            <a:endParaRPr lang="en-US"/>
          </a:p>
        </p:txBody>
      </p:sp>
      <p:sp>
        <p:nvSpPr>
          <p:cNvPr id="6" name="Footer Placeholder 5">
            <a:extLst>
              <a:ext uri="{FF2B5EF4-FFF2-40B4-BE49-F238E27FC236}">
                <a16:creationId xmlns:a16="http://schemas.microsoft.com/office/drawing/2014/main" id="{FF114282-31B3-48E7-960F-F9BD8659AB5C}"/>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tx1"/>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41034161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solidFill>
                  <a:srgbClr val="000000"/>
                </a:soli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09DDBAF8-5644-4F37-A00F-E5F8C9BD7B94}"/>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9045537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 Black">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6"/>
            <a:ext cx="11653523" cy="5038003"/>
          </a:xfrm>
        </p:spPr>
        <p:txBody>
          <a:bodyPr>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hasCustomPrompt="1"/>
          </p:nvPr>
        </p:nvSpPr>
        <p:spPr/>
        <p:txBody>
          <a:bodyPr/>
          <a:lstStyle>
            <a:lvl1pPr>
              <a:defRPr>
                <a:solidFill>
                  <a:schemeClr val="bg1"/>
                </a:solidFill>
              </a:defRPr>
            </a:lvl1pPr>
          </a:lstStyle>
          <a:p>
            <a:r>
              <a:rPr lang="en-US"/>
              <a:t>CLICK TO EDIT MASTER TITLE STYLE</a:t>
            </a:r>
          </a:p>
        </p:txBody>
      </p:sp>
      <p:sp>
        <p:nvSpPr>
          <p:cNvPr id="3" name="Slide Number Placeholder 2"/>
          <p:cNvSpPr>
            <a:spLocks noGrp="1"/>
          </p:cNvSpPr>
          <p:nvPr>
            <p:ph type="sldNum" sz="quarter" idx="12"/>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094364AE-77A8-4726-A4F7-9551D355D0EC}"/>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217724086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 Color Two Column Bullet text - Blac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0" indent="0">
              <a:spcBef>
                <a:spcPts val="1200"/>
              </a:spcBef>
              <a:buClr>
                <a:schemeClr val="tx1"/>
              </a:buClr>
              <a:buFont typeface="Arial" pitchFamily="34" charset="0"/>
              <a:buNone/>
              <a:defRPr sz="3529">
                <a:solidFill>
                  <a:schemeClr val="tx2">
                    <a:lumMod val="60000"/>
                    <a:lumOff val="40000"/>
                  </a:schemeClr>
                </a:solidFill>
              </a:defRPr>
            </a:lvl1pPr>
            <a:lvl2pPr marL="520702" indent="-228601">
              <a:defRPr sz="2353">
                <a:solidFill>
                  <a:schemeClr val="bg1"/>
                </a:solidFill>
              </a:defRPr>
            </a:lvl2pPr>
            <a:lvl3pPr marL="685803" indent="-165101">
              <a:tabLst/>
              <a:defRPr sz="1961">
                <a:solidFill>
                  <a:schemeClr val="bg1"/>
                </a:solidFill>
              </a:defRPr>
            </a:lvl3pPr>
            <a:lvl4pPr marL="863603" indent="-177801">
              <a:defRPr>
                <a:solidFill>
                  <a:schemeClr val="bg1"/>
                </a:solidFill>
              </a:defRPr>
            </a:lvl4pPr>
            <a:lvl5pPr marL="1028704" indent="-165101">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0" indent="0">
              <a:spcBef>
                <a:spcPts val="1200"/>
              </a:spcBef>
              <a:buClr>
                <a:schemeClr val="tx1"/>
              </a:buClr>
              <a:buFont typeface="Arial" pitchFamily="34" charset="0"/>
              <a:buNone/>
              <a:defRPr sz="3529">
                <a:solidFill>
                  <a:schemeClr val="tx2">
                    <a:lumMod val="60000"/>
                    <a:lumOff val="40000"/>
                  </a:schemeClr>
                </a:solidFill>
              </a:defRPr>
            </a:lvl1pPr>
            <a:lvl2pPr marL="520702" indent="-228601">
              <a:defRPr sz="2353">
                <a:solidFill>
                  <a:schemeClr val="bg1"/>
                </a:solidFill>
              </a:defRPr>
            </a:lvl2pPr>
            <a:lvl3pPr marL="685803" indent="-165101">
              <a:tabLst/>
              <a:defRPr sz="1961">
                <a:solidFill>
                  <a:schemeClr val="bg1"/>
                </a:solidFill>
              </a:defRPr>
            </a:lvl3pPr>
            <a:lvl4pPr marL="863603" indent="-177801">
              <a:defRPr>
                <a:solidFill>
                  <a:schemeClr val="bg1"/>
                </a:solidFill>
              </a:defRPr>
            </a:lvl4pPr>
            <a:lvl5pPr marL="1028704" indent="-165101">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20B241E1-20EA-4982-8576-2B969209C5A4}"/>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35444068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6"/>
            <a:ext cx="11653523" cy="50380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hasCustomPrompt="1"/>
          </p:nvPr>
        </p:nvSpPr>
        <p:spPr/>
        <p:txBody>
          <a:bodyPr/>
          <a:lstStyle/>
          <a:p>
            <a:r>
              <a:rPr lang="en-US"/>
              <a:t>CLICK TO EDIT MASTER TITLE STYLE</a:t>
            </a:r>
          </a:p>
        </p:txBody>
      </p:sp>
      <p:sp>
        <p:nvSpPr>
          <p:cNvPr id="3" name="Slide Number Placeholder 2"/>
          <p:cNvSpPr>
            <a:spLocks noGrp="1"/>
          </p:cNvSpPr>
          <p:nvPr>
            <p:ph type="sldNum" sz="quarter" idx="12"/>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53388696-534E-4E54-A2C2-C7EA61ADC2B3}"/>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84619727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5038003"/>
          </a:xfrm>
        </p:spPr>
        <p:txBody>
          <a:bodyPr>
            <a:normAutofit/>
          </a:bodyPr>
          <a:lstStyle>
            <a:lvl1pPr marL="0" indent="0">
              <a:buNone/>
              <a:defRPr>
                <a:solidFill>
                  <a:srgbClr val="000000"/>
                </a:solidFill>
              </a:defRPr>
            </a:lvl1pPr>
            <a:lvl2pPr marL="0" indent="0">
              <a:buFontTx/>
              <a:buNone/>
              <a:defRPr sz="1961">
                <a:solidFill>
                  <a:srgbClr val="000000"/>
                </a:solidFill>
              </a:defRPr>
            </a:lvl2pPr>
            <a:lvl3pPr marL="224097" indent="0">
              <a:buNone/>
              <a:defRPr>
                <a:solidFill>
                  <a:srgbClr val="000000"/>
                </a:solidFill>
              </a:defRPr>
            </a:lvl3pPr>
            <a:lvl4pPr marL="448193" indent="0">
              <a:buNone/>
              <a:defRPr>
                <a:solidFill>
                  <a:srgbClr val="000000"/>
                </a:solidFill>
              </a:defRPr>
            </a:lvl4pPr>
            <a:lvl5pPr marL="672290" indent="0">
              <a:buNone/>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p:cNvSpPr>
            <a:spLocks noGrp="1"/>
          </p:cNvSpPr>
          <p:nvPr>
            <p:ph type="sldNum" sz="quarter" idx="12"/>
          </p:nvPr>
        </p:nvSpPr>
        <p:spPr/>
        <p:txBody>
          <a:bodyPr/>
          <a:lstStyle/>
          <a:p>
            <a:fld id="{DD4B8DBC-D15E-4382-8901-A718788838FE}" type="slidenum">
              <a:rPr lang="en-US" smtClean="0"/>
              <a:pPr/>
              <a:t>‹#›</a:t>
            </a:fld>
            <a:endParaRPr lang="en-US"/>
          </a:p>
        </p:txBody>
      </p:sp>
      <p:sp>
        <p:nvSpPr>
          <p:cNvPr id="8" name="Footer Placeholder 5">
            <a:extLst>
              <a:ext uri="{FF2B5EF4-FFF2-40B4-BE49-F238E27FC236}">
                <a16:creationId xmlns:a16="http://schemas.microsoft.com/office/drawing/2014/main" id="{5F4B07CD-81BB-4123-B688-62F1EB511C6E}"/>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92179947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 Color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0" indent="0">
              <a:spcBef>
                <a:spcPts val="1200"/>
              </a:spcBef>
              <a:buClr>
                <a:schemeClr val="tx1"/>
              </a:buClr>
              <a:buFont typeface="Arial" pitchFamily="34" charset="0"/>
              <a:buNone/>
              <a:defRPr sz="3529">
                <a:solidFill>
                  <a:srgbClr val="0C64B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0" indent="0">
              <a:spcBef>
                <a:spcPts val="1200"/>
              </a:spcBef>
              <a:buClr>
                <a:schemeClr val="tx1"/>
              </a:buClr>
              <a:buFont typeface="Arial" pitchFamily="34" charset="0"/>
              <a:buNone/>
              <a:defRPr sz="3529">
                <a:solidFill>
                  <a:srgbClr val="0C64B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810043BC-250F-44C5-8154-06A4060B1B3F}"/>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57605681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281677" indent="-281677">
              <a:spcBef>
                <a:spcPts val="1200"/>
              </a:spcBef>
              <a:buClr>
                <a:schemeClr val="tx2"/>
              </a:buClr>
              <a:buFont typeface="Arial" pitchFamily="34" charset="0"/>
              <a:buChar char="•"/>
              <a:defRPr sz="3529">
                <a:solidFill>
                  <a:srgbClr val="000000"/>
                </a:solidFill>
              </a:defRPr>
            </a:lvl1pPr>
            <a:lvl2pPr marL="520702" indent="-228601">
              <a:defRPr sz="2353">
                <a:solidFill>
                  <a:srgbClr val="000000"/>
                </a:solidFill>
              </a:defRPr>
            </a:lvl2pPr>
            <a:lvl3pPr marL="685803" indent="-165101">
              <a:tabLst/>
              <a:defRPr sz="1961">
                <a:solidFill>
                  <a:srgbClr val="000000"/>
                </a:solidFill>
              </a:defRPr>
            </a:lvl3pPr>
            <a:lvl4pPr marL="863603" indent="-177801">
              <a:defRPr>
                <a:solidFill>
                  <a:srgbClr val="000000"/>
                </a:solidFill>
              </a:defRPr>
            </a:lvl4pPr>
            <a:lvl5pPr marL="1028704" indent="-165101">
              <a:tabLst/>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281677" indent="-281677">
              <a:spcBef>
                <a:spcPts val="1200"/>
              </a:spcBef>
              <a:buClr>
                <a:schemeClr val="tx2"/>
              </a:buClr>
              <a:buFont typeface="Arial" pitchFamily="34" charset="0"/>
              <a:buChar char="•"/>
              <a:defRPr sz="3529">
                <a:solidFill>
                  <a:srgbClr val="000000"/>
                </a:solidFill>
              </a:defRPr>
            </a:lvl1pPr>
            <a:lvl2pPr marL="520702" indent="-228601">
              <a:defRPr sz="2353">
                <a:solidFill>
                  <a:srgbClr val="000000"/>
                </a:solidFill>
              </a:defRPr>
            </a:lvl2pPr>
            <a:lvl3pPr marL="685803" indent="-165101">
              <a:tabLst/>
              <a:defRPr sz="1961">
                <a:solidFill>
                  <a:srgbClr val="000000"/>
                </a:solidFill>
              </a:defRPr>
            </a:lvl3pPr>
            <a:lvl4pPr marL="863603" indent="-177801">
              <a:defRPr>
                <a:solidFill>
                  <a:srgbClr val="000000"/>
                </a:solidFill>
              </a:defRPr>
            </a:lvl4pPr>
            <a:lvl5pPr marL="1028704" indent="-165101">
              <a:tabLst/>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85D0C6A3-C328-4AB6-83E1-FDDCC1513765}"/>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2818405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0" indent="0">
              <a:spcBef>
                <a:spcPts val="1200"/>
              </a:spcBef>
              <a:buClr>
                <a:schemeClr val="tx1"/>
              </a:buClr>
              <a:buFont typeface="Wingdings" pitchFamily="2" charset="2"/>
              <a:buNone/>
              <a:defRPr sz="3529">
                <a:solidFill>
                  <a:srgbClr val="0C64B1"/>
                </a:solidFill>
              </a:defRPr>
            </a:lvl1pPr>
            <a:lvl2pPr marL="0" indent="0">
              <a:buNone/>
              <a:defRPr sz="1961">
                <a:solidFill>
                  <a:srgbClr val="000000"/>
                </a:solidFill>
              </a:defRPr>
            </a:lvl2pPr>
            <a:lvl3pPr marL="227209" indent="0">
              <a:buNone/>
              <a:tabLst/>
              <a:defRPr sz="1961">
                <a:solidFill>
                  <a:srgbClr val="000000"/>
                </a:solidFill>
              </a:defRPr>
            </a:lvl3pPr>
            <a:lvl4pPr marL="451306" indent="0">
              <a:buNone/>
              <a:defRPr>
                <a:solidFill>
                  <a:srgbClr val="000000"/>
                </a:solidFill>
              </a:defRPr>
            </a:lvl4pPr>
            <a:lvl5pPr marL="672290" indent="0">
              <a:buNone/>
              <a:tabLst/>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0" indent="0">
              <a:spcBef>
                <a:spcPts val="1200"/>
              </a:spcBef>
              <a:buClr>
                <a:schemeClr val="tx1"/>
              </a:buClr>
              <a:buFont typeface="Wingdings" pitchFamily="2" charset="2"/>
              <a:buNone/>
              <a:defRPr sz="3529">
                <a:solidFill>
                  <a:srgbClr val="0C64B1"/>
                </a:solidFill>
              </a:defRPr>
            </a:lvl1pPr>
            <a:lvl2pPr marL="0" indent="0">
              <a:buNone/>
              <a:defRPr sz="1961">
                <a:solidFill>
                  <a:srgbClr val="000000"/>
                </a:solidFill>
              </a:defRPr>
            </a:lvl2pPr>
            <a:lvl3pPr marL="227209" indent="0">
              <a:buNone/>
              <a:tabLst/>
              <a:defRPr sz="1961">
                <a:solidFill>
                  <a:srgbClr val="000000"/>
                </a:solidFill>
              </a:defRPr>
            </a:lvl3pPr>
            <a:lvl4pPr marL="451306" indent="0">
              <a:buNone/>
              <a:defRPr>
                <a:solidFill>
                  <a:srgbClr val="000000"/>
                </a:solidFill>
              </a:defRPr>
            </a:lvl4pPr>
            <a:lvl5pPr marL="672290" indent="0">
              <a:buNone/>
              <a:tabLst/>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54A24F7D-0FAB-4FA4-B2E6-3137E87BC15A}"/>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341310237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171F5609-5D71-452D-8B6B-B42A766F4FC5}"/>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0447887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CCF69C7D-33E7-4520-8AA2-CF463F7FC843}"/>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51731372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p:nvPr>
        </p:nvSpPr>
        <p:spPr>
          <a:xfrm>
            <a:off x="1165664" y="2084173"/>
            <a:ext cx="9860672" cy="899665"/>
          </a:xfrm>
        </p:spPr>
        <p:txBody>
          <a:bodyPr/>
          <a:lstStyle>
            <a:lvl1pPr>
              <a:defRPr sz="5882" baseline="0"/>
            </a:lvl1pPr>
          </a:lstStyle>
          <a:p>
            <a:r>
              <a:rPr lang="en-US"/>
              <a:t>Click to edit Master title style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228DDBBE-FDF6-4E0F-9A13-B746F45A96EA}"/>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313559791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fld id="{DD4B8DBC-D15E-4382-8901-A718788838FE}" type="slidenum">
              <a:rPr lang="en-US" smtClean="0"/>
              <a:pPr/>
              <a:t>‹#›</a:t>
            </a:fld>
            <a:endParaRPr lang="en-US"/>
          </a:p>
        </p:txBody>
      </p:sp>
      <p:sp>
        <p:nvSpPr>
          <p:cNvPr id="4" name="Footer Placeholder 5">
            <a:extLst>
              <a:ext uri="{FF2B5EF4-FFF2-40B4-BE49-F238E27FC236}">
                <a16:creationId xmlns:a16="http://schemas.microsoft.com/office/drawing/2014/main" id="{A43E36B9-C927-4DE6-86B1-79F2443C296E}"/>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422283286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rimary Color 1">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fld id="{DD4B8DBC-D15E-4382-8901-A718788838FE}" type="slidenum">
              <a:rPr lang="en-US" smtClean="0"/>
              <a:pPr/>
              <a:t>‹#›</a:t>
            </a:fld>
            <a:endParaRPr lang="en-US"/>
          </a:p>
        </p:txBody>
      </p:sp>
      <p:sp>
        <p:nvSpPr>
          <p:cNvPr id="4" name="Footer Placeholder 5">
            <a:extLst>
              <a:ext uri="{FF2B5EF4-FFF2-40B4-BE49-F238E27FC236}">
                <a16:creationId xmlns:a16="http://schemas.microsoft.com/office/drawing/2014/main" id="{734F458C-F58B-4B8F-B89F-A1840B3422CA}"/>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32643872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6580692"/>
            <a:ext cx="286857" cy="286898"/>
          </a:xfrm>
          <a:prstGeom prst="rect">
            <a:avLst/>
          </a:prstGeom>
        </p:spPr>
      </p:pic>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51E30A0C-A056-419E-806E-B5996A01FD6F}"/>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6610263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chemeClr val="tx1">
              <a:lumMod val="75000"/>
            </a:schemeClr>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Slide Number Placeholder 4"/>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F2F9B9AE-60FC-4C07-A4A1-433A61DE6C0E}"/>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7810935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Separator 1">
    <p:spTree>
      <p:nvGrpSpPr>
        <p:cNvPr id="1" name=""/>
        <p:cNvGrpSpPr/>
        <p:nvPr/>
      </p:nvGrpSpPr>
      <p:grpSpPr>
        <a:xfrm>
          <a:off x="0" y="0"/>
          <a:ext cx="0" cy="0"/>
          <a:chOff x="0" y="0"/>
          <a:chExt cx="0" cy="0"/>
        </a:xfrm>
      </p:grpSpPr>
      <p:sp>
        <p:nvSpPr>
          <p:cNvPr id="6" name="Rectangle 5"/>
          <p:cNvSpPr/>
          <p:nvPr userDrawn="1"/>
        </p:nvSpPr>
        <p:spPr bwMode="grayWhite">
          <a:xfrm>
            <a:off x="0" y="2592731"/>
            <a:ext cx="12192000" cy="2268636"/>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8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 name="Title 1"/>
          <p:cNvSpPr>
            <a:spLocks noGrp="1"/>
          </p:cNvSpPr>
          <p:nvPr>
            <p:ph type="title"/>
          </p:nvPr>
        </p:nvSpPr>
        <p:spPr>
          <a:xfrm>
            <a:off x="569084" y="2704190"/>
            <a:ext cx="11075048" cy="1124192"/>
          </a:xfrm>
        </p:spPr>
        <p:txBody>
          <a:bodyPr lIns="0">
            <a:normAutofit/>
          </a:bodyPr>
          <a:lstStyle>
            <a:lvl1pPr algn="l">
              <a:defRPr sz="3000" spc="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5" name="Text Placeholder 4"/>
          <p:cNvSpPr>
            <a:spLocks noGrp="1"/>
          </p:cNvSpPr>
          <p:nvPr>
            <p:ph type="body" sz="quarter" idx="10" hasCustomPrompt="1"/>
          </p:nvPr>
        </p:nvSpPr>
        <p:spPr>
          <a:xfrm>
            <a:off x="569084" y="3939841"/>
            <a:ext cx="4783138" cy="411163"/>
          </a:xfrm>
          <a:prstGeom prst="rect">
            <a:avLst/>
          </a:prstGeom>
        </p:spPr>
        <p:txBody>
          <a:bodyPr/>
          <a:lstStyle>
            <a:lvl1pPr marL="0" indent="0">
              <a:buNone/>
              <a:defRPr sz="2000" baseline="0">
                <a:solidFill>
                  <a:schemeClr val="bg1"/>
                </a:solidFill>
              </a:defRPr>
            </a:lvl1pPr>
          </a:lstStyle>
          <a:p>
            <a:pPr lvl="0"/>
            <a:r>
              <a:rPr lang="en-US" sz="2000"/>
              <a:t>Author: </a:t>
            </a:r>
            <a:endParaRPr lang="en-US"/>
          </a:p>
        </p:txBody>
      </p:sp>
      <p:sp>
        <p:nvSpPr>
          <p:cNvPr id="3" name="Slide Number Placeholder 2"/>
          <p:cNvSpPr>
            <a:spLocks noGrp="1"/>
          </p:cNvSpPr>
          <p:nvPr>
            <p:ph type="sldNum" sz="quarter" idx="12"/>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47CC1D62-AAAE-424E-A545-6BB9615A3E08}"/>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3688894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Separator 2">
    <p:spTree>
      <p:nvGrpSpPr>
        <p:cNvPr id="1" name=""/>
        <p:cNvGrpSpPr/>
        <p:nvPr/>
      </p:nvGrpSpPr>
      <p:grpSpPr>
        <a:xfrm>
          <a:off x="0" y="0"/>
          <a:ext cx="0" cy="0"/>
          <a:chOff x="0" y="0"/>
          <a:chExt cx="0" cy="0"/>
        </a:xfrm>
      </p:grpSpPr>
      <p:sp>
        <p:nvSpPr>
          <p:cNvPr id="3" name="Rectangle 2"/>
          <p:cNvSpPr/>
          <p:nvPr userDrawn="1"/>
        </p:nvSpPr>
        <p:spPr bwMode="grayWhite">
          <a:xfrm>
            <a:off x="0" y="3040571"/>
            <a:ext cx="12192000" cy="1045829"/>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8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2" name="Title 1"/>
          <p:cNvSpPr>
            <a:spLocks noGrp="1"/>
          </p:cNvSpPr>
          <p:nvPr>
            <p:ph type="title"/>
          </p:nvPr>
        </p:nvSpPr>
        <p:spPr>
          <a:xfrm>
            <a:off x="358458" y="3117222"/>
            <a:ext cx="11033228" cy="892525"/>
          </a:xfrm>
        </p:spPr>
        <p:txBody>
          <a:bodyPr/>
          <a:lstStyle>
            <a:lvl1pPr>
              <a:defRPr spc="0">
                <a:solidFill>
                  <a:schemeClr val="bg1"/>
                </a:solidFill>
                <a:latin typeface="+mj-lt"/>
              </a:defRPr>
            </a:lvl1pPr>
          </a:lstStyle>
          <a:p>
            <a:r>
              <a:rPr lang="en-US"/>
              <a:t>Click to edit Master title style</a:t>
            </a:r>
          </a:p>
        </p:txBody>
      </p:sp>
    </p:spTree>
    <p:extLst>
      <p:ext uri="{BB962C8B-B14F-4D97-AF65-F5344CB8AC3E}">
        <p14:creationId xmlns:p14="http://schemas.microsoft.com/office/powerpoint/2010/main" val="162829227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6A136-4475-4DFA-8CB4-70108AA99C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0C17EC-BCEF-48B8-9D4A-58AAB1D665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C0E5ED-8DF4-4F14-9DB4-26925AC3D158}"/>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5" name="Footer Placeholder 4">
            <a:extLst>
              <a:ext uri="{FF2B5EF4-FFF2-40B4-BE49-F238E27FC236}">
                <a16:creationId xmlns:a16="http://schemas.microsoft.com/office/drawing/2014/main" id="{014EB41F-3BFE-441D-A4FB-9F1EB239E4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99200A-8790-4428-B64F-45939745272D}"/>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308151192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A6AD2-B486-4ADF-8D5E-ECCBD58E51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41DD33-EFA1-44A2-80A7-EA930AFB4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4A3B61-B4EF-4AE1-940D-A2F588EF8A64}"/>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5" name="Footer Placeholder 4">
            <a:extLst>
              <a:ext uri="{FF2B5EF4-FFF2-40B4-BE49-F238E27FC236}">
                <a16:creationId xmlns:a16="http://schemas.microsoft.com/office/drawing/2014/main" id="{20D73000-3CA8-4704-B264-B02B47055D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F9879F-0CD8-47A8-9BC3-F0100A7ED7A1}"/>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229348895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95F9F-FDE2-4CCC-9696-E33465D76ED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026CD69-6680-4DDC-B6B0-F56F48A065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852A1E-6755-4704-9C1E-8CA94631B661}"/>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5" name="Footer Placeholder 4">
            <a:extLst>
              <a:ext uri="{FF2B5EF4-FFF2-40B4-BE49-F238E27FC236}">
                <a16:creationId xmlns:a16="http://schemas.microsoft.com/office/drawing/2014/main" id="{0B3398A5-9BAB-4A29-87C3-99BA055E0D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AC9816-8EE4-49DB-B815-C24D9A96BB3B}"/>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39543385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EF167-2530-45D9-8DAF-EE9240DFAB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21DA17-E928-4662-8425-E23B07D3C7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7E0E47-1B49-4435-B848-7ADED25AD6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D84214-97E2-410F-9A20-D52EF1364C71}"/>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6" name="Footer Placeholder 5">
            <a:extLst>
              <a:ext uri="{FF2B5EF4-FFF2-40B4-BE49-F238E27FC236}">
                <a16:creationId xmlns:a16="http://schemas.microsoft.com/office/drawing/2014/main" id="{B12F3A1B-FDDE-49E1-B71C-21F2544482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F9A5E6-9A17-4A74-A649-99FA0659D596}"/>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117376510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BA100-1A09-4209-AE52-C86541C59C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FA0D45-7A82-43DF-966B-A943AA777A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530E0A-12E4-419F-8393-B8C7226378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D272AA-0060-4481-A6B3-5590DA06EE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8A4F75-DEC1-4015-A526-7F8BEF9EF5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37B4279-0ED8-49E1-AA96-AD4514DB9EAF}"/>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8" name="Footer Placeholder 7">
            <a:extLst>
              <a:ext uri="{FF2B5EF4-FFF2-40B4-BE49-F238E27FC236}">
                <a16:creationId xmlns:a16="http://schemas.microsoft.com/office/drawing/2014/main" id="{EF75A435-1962-41C3-AA80-D69A6604E0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7F0AE0-2713-493D-89B5-DE1309940AAB}"/>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1419621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F131B-379B-427F-905E-D47C4490BA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777F4D-1455-4BDD-B032-8B4F9B64F589}"/>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4" name="Footer Placeholder 3">
            <a:extLst>
              <a:ext uri="{FF2B5EF4-FFF2-40B4-BE49-F238E27FC236}">
                <a16:creationId xmlns:a16="http://schemas.microsoft.com/office/drawing/2014/main" id="{FA2781D0-60EE-466D-9A22-0B03E04D4B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07A02A-6717-4920-AF84-BDE6971948CE}"/>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234771904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B9ED38-05EE-4150-986B-3B0B9249DC5A}"/>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3" name="Footer Placeholder 2">
            <a:extLst>
              <a:ext uri="{FF2B5EF4-FFF2-40B4-BE49-F238E27FC236}">
                <a16:creationId xmlns:a16="http://schemas.microsoft.com/office/drawing/2014/main" id="{08601ABD-1033-499E-9710-586BA2D197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9AB8BF5-4E5D-4286-9A46-186C496CA44C}"/>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560269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5A7DF-6604-4C26-8602-5A22CA04D1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014F04-561D-44F8-8B22-6E6BD5C83F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46604F-FEB0-4476-B406-71F958339B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2FF7AA-6869-49C6-9E4E-D4CE5EF9BF4D}"/>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6" name="Footer Placeholder 5">
            <a:extLst>
              <a:ext uri="{FF2B5EF4-FFF2-40B4-BE49-F238E27FC236}">
                <a16:creationId xmlns:a16="http://schemas.microsoft.com/office/drawing/2014/main" id="{BE8E7B49-0EBD-4021-9758-6DB2FFCEF5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D9E8FD-6758-4A0B-8C07-467F70F93B12}"/>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337023747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1F163-F526-47D3-B0FB-68A4F14E76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1ADBB5-2AA0-4FDC-A050-3DA1E01E87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C75BBC-4CE9-4A35-8B56-B8275BB00C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BD4501-CC20-4452-84A4-E7528B562BCB}"/>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6" name="Footer Placeholder 5">
            <a:extLst>
              <a:ext uri="{FF2B5EF4-FFF2-40B4-BE49-F238E27FC236}">
                <a16:creationId xmlns:a16="http://schemas.microsoft.com/office/drawing/2014/main" id="{21D55FAA-64E8-4866-909B-A9C3ABA340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A1B119-9EF4-48F3-83AB-48AD5D66FF76}"/>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25643606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E2ED6-D7FF-4EBB-9172-A1BCF893E47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FC206D4-EC7A-4707-BD22-D6167CCB41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046D62-1156-409B-A4C8-87F93821C054}"/>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5" name="Footer Placeholder 4">
            <a:extLst>
              <a:ext uri="{FF2B5EF4-FFF2-40B4-BE49-F238E27FC236}">
                <a16:creationId xmlns:a16="http://schemas.microsoft.com/office/drawing/2014/main" id="{4B5EFD0D-84DA-4B4D-B54A-E340D6190F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7EB33F-92F6-41C2-B963-E415FB7FFF4B}"/>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191697909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8616B7-6887-46AD-83DE-A0998610CA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045380-ED9F-4B00-98C0-8B75BBEF94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4E883-C19F-4EE9-BDAF-7C4394DB7239}"/>
              </a:ext>
            </a:extLst>
          </p:cNvPr>
          <p:cNvSpPr>
            <a:spLocks noGrp="1"/>
          </p:cNvSpPr>
          <p:nvPr>
            <p:ph type="dt" sz="half" idx="10"/>
          </p:nvPr>
        </p:nvSpPr>
        <p:spPr/>
        <p:txBody>
          <a:bodyPr/>
          <a:lstStyle/>
          <a:p>
            <a:fld id="{618C0C93-B75C-4BE1-B8E2-CD29BED807D3}" type="datetimeFigureOut">
              <a:rPr lang="en-US" smtClean="0"/>
              <a:t>9/30/2019</a:t>
            </a:fld>
            <a:endParaRPr lang="en-US"/>
          </a:p>
        </p:txBody>
      </p:sp>
      <p:sp>
        <p:nvSpPr>
          <p:cNvPr id="5" name="Footer Placeholder 4">
            <a:extLst>
              <a:ext uri="{FF2B5EF4-FFF2-40B4-BE49-F238E27FC236}">
                <a16:creationId xmlns:a16="http://schemas.microsoft.com/office/drawing/2014/main" id="{72C0D494-A01F-48FE-A89C-7C620B1DBB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0DAAB1-FE79-4612-83E6-FE7326B30CF2}"/>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95399922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879803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We are starting short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5009649" cy="553998"/>
          </a:xfrm>
        </p:spPr>
        <p:txBody>
          <a:bodyPr wrap="square" anchor="b" anchorCtr="0">
            <a:spAutoFit/>
          </a:bodyPr>
          <a:lstStyle>
            <a:lvl1pPr>
              <a:defRPr/>
            </a:lvl1pPr>
          </a:lstStyle>
          <a:p>
            <a:r>
              <a:rPr lang="en-US"/>
              <a:t>We are starting shortly.</a:t>
            </a:r>
          </a:p>
        </p:txBody>
      </p:sp>
      <p:sp>
        <p:nvSpPr>
          <p:cNvPr id="5" name="Text Placeholder 4"/>
          <p:cNvSpPr>
            <a:spLocks noGrp="1"/>
          </p:cNvSpPr>
          <p:nvPr>
            <p:ph type="body" sz="quarter" idx="12" hasCustomPrompt="1"/>
          </p:nvPr>
        </p:nvSpPr>
        <p:spPr>
          <a:xfrm>
            <a:off x="582043" y="2967548"/>
            <a:ext cx="4167886" cy="615553"/>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All 1ES Day content will be posted afterward on the 1ES Wiki</a:t>
            </a:r>
          </a:p>
        </p:txBody>
      </p:sp>
      <p:sp>
        <p:nvSpPr>
          <p:cNvPr id="6" name="Text Placeholder 4">
            <a:extLst>
              <a:ext uri="{FF2B5EF4-FFF2-40B4-BE49-F238E27FC236}">
                <a16:creationId xmlns:a16="http://schemas.microsoft.com/office/drawing/2014/main" id="{EF5915FB-86AA-214D-997B-3AD2B3E037E0}"/>
              </a:ext>
            </a:extLst>
          </p:cNvPr>
          <p:cNvSpPr>
            <a:spLocks noGrp="1"/>
          </p:cNvSpPr>
          <p:nvPr>
            <p:ph type="body" sz="quarter" idx="13" hasCustomPrompt="1"/>
          </p:nvPr>
        </p:nvSpPr>
        <p:spPr>
          <a:xfrm>
            <a:off x="582043" y="3896813"/>
            <a:ext cx="4167886" cy="279797"/>
          </a:xfrm>
          <a:noFill/>
        </p:spPr>
        <p:txBody>
          <a:bodyPr wrap="square" lIns="0" tIns="0" rIns="0" bIns="0">
            <a:spAutoFit/>
          </a:bodyPr>
          <a:lstStyle>
            <a:lvl1pPr marL="0" indent="0">
              <a:spcBef>
                <a:spcPts val="0"/>
              </a:spcBef>
              <a:buNone/>
              <a:defRPr sz="2000" spc="0" baseline="0">
                <a:solidFill>
                  <a:srgbClr val="0078D4"/>
                </a:solidFill>
                <a:latin typeface="+mn-lt"/>
                <a:cs typeface="Segoe UI" panose="020B0502040204020203" pitchFamily="34" charset="0"/>
              </a:defRPr>
            </a:lvl1pPr>
          </a:lstStyle>
          <a:p>
            <a:pPr lvl="0"/>
            <a:r>
              <a:rPr lang="en-US"/>
              <a:t>https://</a:t>
            </a:r>
            <a:r>
              <a:rPr lang="en-US" err="1"/>
              <a:t>aka.ms</a:t>
            </a:r>
            <a:r>
              <a:rPr lang="en-US"/>
              <a:t>/1ESday</a:t>
            </a:r>
          </a:p>
        </p:txBody>
      </p:sp>
      <p:pic>
        <p:nvPicPr>
          <p:cNvPr id="10" name="Picture 9">
            <a:extLst>
              <a:ext uri="{FF2B5EF4-FFF2-40B4-BE49-F238E27FC236}">
                <a16:creationId xmlns:a16="http://schemas.microsoft.com/office/drawing/2014/main" id="{4CF1DA62-D494-9940-9712-435B9A1FEBD8}"/>
              </a:ext>
            </a:extLst>
          </p:cNvPr>
          <p:cNvPicPr>
            <a:picLocks noChangeAspect="1"/>
          </p:cNvPicPr>
          <p:nvPr userDrawn="1"/>
        </p:nvPicPr>
        <p:blipFill>
          <a:blip r:embed="rId2"/>
          <a:stretch>
            <a:fillRect/>
          </a:stretch>
        </p:blipFill>
        <p:spPr bwMode="auto">
          <a:xfrm>
            <a:off x="4460510" y="1405941"/>
            <a:ext cx="7343316" cy="4724404"/>
          </a:xfrm>
          <a:prstGeom prst="rect">
            <a:avLst/>
          </a:prstGeom>
        </p:spPr>
      </p:pic>
      <p:pic>
        <p:nvPicPr>
          <p:cNvPr id="11" name="MS logo gray - EMF" descr="Microsoft logo, gray text version">
            <a:extLst>
              <a:ext uri="{FF2B5EF4-FFF2-40B4-BE49-F238E27FC236}">
                <a16:creationId xmlns:a16="http://schemas.microsoft.com/office/drawing/2014/main" id="{CC3F27BB-BD9A-454D-969B-B712823A2487}"/>
              </a:ext>
            </a:extLst>
          </p:cNvPr>
          <p:cNvPicPr>
            <a:picLocks noChangeAspect="1"/>
          </p:cNvPicPr>
          <p:nvPr userDrawn="1"/>
        </p:nvPicPr>
        <p:blipFill>
          <a:blip r:embed="rId3"/>
          <a:stretch>
            <a:fillRect/>
          </a:stretch>
        </p:blipFill>
        <p:spPr bwMode="black">
          <a:xfrm>
            <a:off x="10242948" y="594042"/>
            <a:ext cx="1366440" cy="292608"/>
          </a:xfrm>
          <a:prstGeom prst="rect">
            <a:avLst/>
          </a:prstGeom>
        </p:spPr>
      </p:pic>
      <p:pic>
        <p:nvPicPr>
          <p:cNvPr id="4" name="Picture 3">
            <a:extLst>
              <a:ext uri="{FF2B5EF4-FFF2-40B4-BE49-F238E27FC236}">
                <a16:creationId xmlns:a16="http://schemas.microsoft.com/office/drawing/2014/main" id="{06D7BFD9-7E2D-A14A-895B-9725CA795DE3}"/>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14" name="Text Placeholder 6">
            <a:extLst>
              <a:ext uri="{FF2B5EF4-FFF2-40B4-BE49-F238E27FC236}">
                <a16:creationId xmlns:a16="http://schemas.microsoft.com/office/drawing/2014/main" id="{B8BB6335-2E22-F742-B4D3-65DA13011ABF}"/>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Tree>
    <p:extLst>
      <p:ext uri="{BB962C8B-B14F-4D97-AF65-F5344CB8AC3E}">
        <p14:creationId xmlns:p14="http://schemas.microsoft.com/office/powerpoint/2010/main" val="10830188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872">
          <p15:clr>
            <a:srgbClr val="5ACBF0"/>
          </p15:clr>
        </p15:guide>
        <p15:guide id="5" orient="horz" pos="2448">
          <p15:clr>
            <a:srgbClr val="FBAE40"/>
          </p15:clr>
        </p15:guide>
        <p15:guide id="6" orient="horz" pos="1584">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10114001" y="594042"/>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2043" y="2379561"/>
            <a:ext cx="4167887" cy="553998"/>
          </a:xfrm>
        </p:spPr>
        <p:txBody>
          <a:bodyPr anchor="b" anchorCtr="0">
            <a:spAutoFit/>
          </a:bodyPr>
          <a:lstStyle>
            <a:lvl1pPr>
              <a:defRPr/>
            </a:lvl1pPr>
          </a:lstStyle>
          <a:p>
            <a:r>
              <a:rPr lang="en-US"/>
              <a:t>Presentation title</a:t>
            </a:r>
          </a:p>
        </p:txBody>
      </p:sp>
      <p:sp>
        <p:nvSpPr>
          <p:cNvPr id="5" name="Text Placeholder 4"/>
          <p:cNvSpPr>
            <a:spLocks noGrp="1"/>
          </p:cNvSpPr>
          <p:nvPr>
            <p:ph type="body" sz="quarter" idx="12" hasCustomPrompt="1"/>
          </p:nvPr>
        </p:nvSpPr>
        <p:spPr>
          <a:xfrm>
            <a:off x="575823" y="3782592"/>
            <a:ext cx="4014341"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a:t>
            </a:r>
          </a:p>
        </p:txBody>
      </p:sp>
      <p:sp>
        <p:nvSpPr>
          <p:cNvPr id="9" name="Text Placeholder 4">
            <a:extLst>
              <a:ext uri="{FF2B5EF4-FFF2-40B4-BE49-F238E27FC236}">
                <a16:creationId xmlns:a16="http://schemas.microsoft.com/office/drawing/2014/main" id="{3878B470-7AC6-BA4B-B419-F6D20BED887B}"/>
              </a:ext>
            </a:extLst>
          </p:cNvPr>
          <p:cNvSpPr>
            <a:spLocks noGrp="1"/>
          </p:cNvSpPr>
          <p:nvPr>
            <p:ph type="body" sz="quarter" idx="13" hasCustomPrompt="1"/>
          </p:nvPr>
        </p:nvSpPr>
        <p:spPr>
          <a:xfrm>
            <a:off x="575823" y="4169653"/>
            <a:ext cx="4014341" cy="307777"/>
          </a:xfrm>
          <a:noFill/>
        </p:spPr>
        <p:txBody>
          <a:bodyPr wrap="square" lIns="0" tIns="0" rIns="0" bIns="0">
            <a:spAutoFit/>
          </a:bodyPr>
          <a:lstStyle>
            <a:lvl1pPr marL="0" indent="0">
              <a:spcBef>
                <a:spcPts val="0"/>
              </a:spcBef>
              <a:buNone/>
              <a:defRPr sz="2000" spc="0" baseline="0">
                <a:solidFill>
                  <a:schemeClr val="tx1">
                    <a:lumMod val="75000"/>
                    <a:lumOff val="25000"/>
                  </a:schemeClr>
                </a:solidFill>
                <a:latin typeface="+mn-lt"/>
                <a:cs typeface="Segoe UI" panose="020B0502040204020203" pitchFamily="34" charset="0"/>
              </a:defRPr>
            </a:lvl1pPr>
          </a:lstStyle>
          <a:p>
            <a:pPr lvl="0"/>
            <a:r>
              <a:rPr lang="en-US"/>
              <a:t>Speaker’s title</a:t>
            </a:r>
          </a:p>
        </p:txBody>
      </p:sp>
      <p:pic>
        <p:nvPicPr>
          <p:cNvPr id="10" name="Picture 9">
            <a:extLst>
              <a:ext uri="{FF2B5EF4-FFF2-40B4-BE49-F238E27FC236}">
                <a16:creationId xmlns:a16="http://schemas.microsoft.com/office/drawing/2014/main" id="{80B77485-22B0-C04E-87E4-897285C8153C}"/>
              </a:ext>
            </a:extLst>
          </p:cNvPr>
          <p:cNvPicPr>
            <a:picLocks noChangeAspect="1"/>
          </p:cNvPicPr>
          <p:nvPr userDrawn="1"/>
        </p:nvPicPr>
        <p:blipFill>
          <a:blip r:embed="rId3"/>
          <a:stretch>
            <a:fillRect/>
          </a:stretch>
        </p:blipFill>
        <p:spPr>
          <a:xfrm>
            <a:off x="582043" y="595841"/>
            <a:ext cx="2852533" cy="294555"/>
          </a:xfrm>
          <a:prstGeom prst="rect">
            <a:avLst/>
          </a:prstGeom>
        </p:spPr>
      </p:pic>
      <p:sp>
        <p:nvSpPr>
          <p:cNvPr id="12" name="Text Placeholder 4">
            <a:extLst>
              <a:ext uri="{FF2B5EF4-FFF2-40B4-BE49-F238E27FC236}">
                <a16:creationId xmlns:a16="http://schemas.microsoft.com/office/drawing/2014/main" id="{FC2B6741-F65F-A347-9996-00397A2AE0C5}"/>
              </a:ext>
            </a:extLst>
          </p:cNvPr>
          <p:cNvSpPr>
            <a:spLocks noGrp="1"/>
          </p:cNvSpPr>
          <p:nvPr>
            <p:ph type="body" sz="quarter" idx="14" hasCustomPrompt="1"/>
          </p:nvPr>
        </p:nvSpPr>
        <p:spPr>
          <a:xfrm>
            <a:off x="575823" y="3012843"/>
            <a:ext cx="4014341" cy="307777"/>
          </a:xfrm>
          <a:noFill/>
        </p:spPr>
        <p:txBody>
          <a:bodyPr wrap="square" lIns="0" tIns="0" rIns="0" bIns="0">
            <a:spAutoFit/>
          </a:bodyPr>
          <a:lstStyle>
            <a:lvl1pPr marL="0" indent="0">
              <a:spcBef>
                <a:spcPts val="0"/>
              </a:spcBef>
              <a:buNone/>
              <a:defRPr sz="2000" spc="0" baseline="0">
                <a:solidFill>
                  <a:schemeClr val="tx1">
                    <a:lumMod val="75000"/>
                    <a:lumOff val="25000"/>
                  </a:schemeClr>
                </a:solidFill>
                <a:latin typeface="+mn-lt"/>
                <a:cs typeface="Segoe UI" panose="020B0502040204020203" pitchFamily="34" charset="0"/>
              </a:defRPr>
            </a:lvl1pPr>
          </a:lstStyle>
          <a:p>
            <a:pPr lvl="0"/>
            <a:r>
              <a:rPr lang="en-US"/>
              <a:t>Date</a:t>
            </a:r>
          </a:p>
        </p:txBody>
      </p:sp>
      <p:sp>
        <p:nvSpPr>
          <p:cNvPr id="13" name="Text Placeholder 6">
            <a:extLst>
              <a:ext uri="{FF2B5EF4-FFF2-40B4-BE49-F238E27FC236}">
                <a16:creationId xmlns:a16="http://schemas.microsoft.com/office/drawing/2014/main" id="{5D19B490-A4E5-C047-A91E-02C09FA222DF}"/>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Tree>
    <p:extLst>
      <p:ext uri="{BB962C8B-B14F-4D97-AF65-F5344CB8AC3E}">
        <p14:creationId xmlns:p14="http://schemas.microsoft.com/office/powerpoint/2010/main" val="30847864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304">
          <p15:clr>
            <a:srgbClr val="5ACBF0"/>
          </p15:clr>
        </p15:guide>
        <p15:guide id="5" orient="horz" pos="1824">
          <p15:clr>
            <a:srgbClr val="FBAE40"/>
          </p15:clr>
        </p15:guide>
        <p15:guide id="6" orient="horz" pos="158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a:xfrm>
            <a:off x="588263" y="457200"/>
            <a:ext cx="11018520" cy="430887"/>
          </a:xfrm>
        </p:spPr>
        <p:txBody>
          <a:bodyPr/>
          <a:lstStyle>
            <a:lvl1pPr>
              <a:defRPr sz="2800"/>
            </a:lvl1p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1489639"/>
          </a:xfrm>
        </p:spPr>
        <p:txBody>
          <a:bodyPr wrap="square">
            <a:spAutoFit/>
          </a:bodyPr>
          <a:lstStyle>
            <a:lvl1pPr marL="0" indent="0">
              <a:buNone/>
              <a:defRPr sz="2000">
                <a:latin typeface="+mn-lt"/>
              </a:defRPr>
            </a:lvl1pPr>
            <a:lvl2pPr marL="228600" indent="0">
              <a:buNone/>
              <a:defRPr sz="1800">
                <a:latin typeface="+mn-lt"/>
              </a:defRPr>
            </a:lvl2pPr>
            <a:lvl3pPr marL="457200" indent="0">
              <a:buNone/>
              <a:defRPr>
                <a:latin typeface="+mn-lt"/>
              </a:defRPr>
            </a:lvl3pPr>
            <a:lvl4pPr marL="685800" indent="0">
              <a:buNone/>
              <a:defRPr>
                <a:latin typeface="+mn-lt"/>
              </a:defRPr>
            </a:lvl4pPr>
            <a:lvl5pPr marL="9144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8634107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430887"/>
          </a:xfrm>
        </p:spPr>
        <p:txBody>
          <a:bodyPr/>
          <a:lstStyle>
            <a:lvl1pPr>
              <a:defRPr sz="2800"/>
            </a:lvl1p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1489639"/>
          </a:xfrm>
        </p:spPr>
        <p:txBody>
          <a:bodyPr/>
          <a:lstStyle>
            <a:lvl1pPr marL="228600" indent="-228600">
              <a:buFont typeface="Arial" panose="020B0604020202020204" pitchFamily="34" charset="0"/>
              <a:buChar char="•"/>
              <a:defRPr sz="2000">
                <a:latin typeface="+mn-lt"/>
              </a:defRPr>
            </a:lvl1pPr>
            <a:lvl2pPr marL="457200" indent="-228600">
              <a:buFont typeface="Arial" panose="020B0604020202020204" pitchFamily="34" charset="0"/>
              <a:buChar char="•"/>
              <a:defRPr sz="1800">
                <a:latin typeface="+mn-lt"/>
              </a:defRPr>
            </a:lvl2pPr>
            <a:lvl3pPr marL="657225" indent="-200025">
              <a:buFont typeface="Arial" panose="020B0604020202020204" pitchFamily="34" charset="0"/>
              <a:buChar char="•"/>
              <a:defRPr>
                <a:latin typeface="+mn-lt"/>
              </a:defRPr>
            </a:lvl3pPr>
            <a:lvl4pPr marL="842963" indent="-180975">
              <a:buFont typeface="Arial" panose="020B0604020202020204" pitchFamily="34" charset="0"/>
              <a:buChar char="•"/>
              <a:defRPr>
                <a:latin typeface="+mn-lt"/>
              </a:defRPr>
            </a:lvl4pPr>
            <a:lvl5pPr marL="1023938" indent="-168275">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390802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660659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818950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276729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8939237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4904103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7151209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8288881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8345412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0263528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5775036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2548082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564634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978015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167425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88334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de snippet - Full -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88263" y="1435100"/>
            <a:ext cx="11021125" cy="48339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tx1"/>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lvl1pPr>
              <a:defRPr>
                <a:solidFill>
                  <a:schemeClr val="bg1"/>
                </a:solidFill>
              </a:defRPr>
            </a:lvl1p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771875" y="1588413"/>
            <a:ext cx="10640311" cy="4050340"/>
          </a:xfrm>
        </p:spPr>
        <p:txBody>
          <a:bodyPr/>
          <a:lstStyle>
            <a:lvl1pPr marL="0" indent="0">
              <a:buNone/>
              <a:defRPr>
                <a:solidFill>
                  <a:schemeClr val="tx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Tree>
    <p:extLst>
      <p:ext uri="{BB962C8B-B14F-4D97-AF65-F5344CB8AC3E}">
        <p14:creationId xmlns:p14="http://schemas.microsoft.com/office/powerpoint/2010/main" val="360651120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de snippet - Full -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88263" y="1435100"/>
            <a:ext cx="11021125" cy="483393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771875" y="1588413"/>
            <a:ext cx="10640311" cy="4050340"/>
          </a:xfrm>
        </p:spPr>
        <p:txBody>
          <a:bodyPr/>
          <a:lstStyle>
            <a:lvl1pPr marL="0" indent="0">
              <a:buNone/>
              <a:defRPr>
                <a:solidFill>
                  <a:schemeClr val="bg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Tree>
    <p:extLst>
      <p:ext uri="{BB962C8B-B14F-4D97-AF65-F5344CB8AC3E}">
        <p14:creationId xmlns:p14="http://schemas.microsoft.com/office/powerpoint/2010/main" val="15005239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_Code snippet - Half -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153891" y="1435100"/>
            <a:ext cx="6455497" cy="48339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lvl1pPr>
              <a:defRPr>
                <a:solidFill>
                  <a:schemeClr val="bg1"/>
                </a:solidFill>
              </a:defRPr>
            </a:lvl1p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5355771" y="1588412"/>
            <a:ext cx="6056415" cy="2893100"/>
          </a:xfrm>
        </p:spPr>
        <p:txBody>
          <a:bodyPr/>
          <a:lstStyle>
            <a:lvl1pPr marL="0" indent="0">
              <a:buNone/>
              <a:defRPr sz="2000">
                <a:solidFill>
                  <a:schemeClr val="tx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
        <p:nvSpPr>
          <p:cNvPr id="5" name="Text Placeholder 3">
            <a:extLst>
              <a:ext uri="{FF2B5EF4-FFF2-40B4-BE49-F238E27FC236}">
                <a16:creationId xmlns:a16="http://schemas.microsoft.com/office/drawing/2014/main" id="{062E8C3B-38C8-284D-B81F-A3883EFCD3B1}"/>
              </a:ext>
            </a:extLst>
          </p:cNvPr>
          <p:cNvSpPr>
            <a:spLocks noGrp="1"/>
          </p:cNvSpPr>
          <p:nvPr>
            <p:ph type="body" sz="quarter" idx="11"/>
          </p:nvPr>
        </p:nvSpPr>
        <p:spPr>
          <a:xfrm>
            <a:off x="584200" y="1435100"/>
            <a:ext cx="4372489" cy="1649682"/>
          </a:xfrm>
        </p:spPr>
        <p:txBody>
          <a:bodyPr wrap="square">
            <a:spAutoFit/>
          </a:bodyPr>
          <a:lstStyle>
            <a:lvl1pPr marL="0" indent="0">
              <a:spcBef>
                <a:spcPts val="1224"/>
              </a:spcBef>
              <a:buClr>
                <a:schemeClr val="tx1"/>
              </a:buClr>
              <a:buFont typeface="Wingdings" panose="05000000000000000000" pitchFamily="2" charset="2"/>
              <a:buNone/>
              <a:defRPr sz="2800" b="0">
                <a:solidFill>
                  <a:schemeClr val="bg1"/>
                </a:solidFill>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solidFill>
                  <a:schemeClr val="bg1"/>
                </a:solidFill>
              </a:defRPr>
            </a:lvl2pPr>
            <a:lvl3pPr marL="450850" indent="0">
              <a:buFont typeface="Wingdings" panose="05000000000000000000" pitchFamily="2" charset="2"/>
              <a:buNone/>
              <a:tabLst/>
              <a:defRPr sz="1600" b="0">
                <a:solidFill>
                  <a:schemeClr val="bg1"/>
                </a:solidFill>
              </a:defRPr>
            </a:lvl3pPr>
            <a:lvl4pPr marL="652462" indent="0">
              <a:buFont typeface="Wingdings" panose="05000000000000000000" pitchFamily="2" charset="2"/>
              <a:buNone/>
              <a:defRPr sz="1400" b="0">
                <a:solidFill>
                  <a:schemeClr val="bg1"/>
                </a:solidFill>
              </a:defRPr>
            </a:lvl4pPr>
            <a:lvl5pPr marL="854075" indent="0">
              <a:buFont typeface="Wingdings" panose="05000000000000000000" pitchFamily="2" charset="2"/>
              <a:buNone/>
              <a:tabLst/>
              <a:defRPr sz="1400" b="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7993305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Code snippet - Half -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153891" y="1435100"/>
            <a:ext cx="6455497" cy="483393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5355771" y="1588412"/>
            <a:ext cx="6056415" cy="4135493"/>
          </a:xfrm>
        </p:spPr>
        <p:txBody>
          <a:bodyPr/>
          <a:lstStyle>
            <a:lvl1pPr marL="0" indent="0">
              <a:buNone/>
              <a:defRPr sz="2000">
                <a:solidFill>
                  <a:schemeClr val="bg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
        <p:nvSpPr>
          <p:cNvPr id="5" name="Text Placeholder 3">
            <a:extLst>
              <a:ext uri="{FF2B5EF4-FFF2-40B4-BE49-F238E27FC236}">
                <a16:creationId xmlns:a16="http://schemas.microsoft.com/office/drawing/2014/main" id="{062E8C3B-38C8-284D-B81F-A3883EFCD3B1}"/>
              </a:ext>
            </a:extLst>
          </p:cNvPr>
          <p:cNvSpPr>
            <a:spLocks noGrp="1"/>
          </p:cNvSpPr>
          <p:nvPr>
            <p:ph type="body" sz="quarter" idx="11"/>
          </p:nvPr>
        </p:nvSpPr>
        <p:spPr>
          <a:xfrm>
            <a:off x="584200" y="1435100"/>
            <a:ext cx="4372489"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539160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6153781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Quote - Light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371EB50-9EF0-8347-BDB8-AAAE35E90B99}"/>
              </a:ext>
            </a:extLst>
          </p:cNvPr>
          <p:cNvSpPr>
            <a:spLocks noGrp="1"/>
          </p:cNvSpPr>
          <p:nvPr>
            <p:ph type="body" sz="quarter" idx="10" hasCustomPrompt="1"/>
          </p:nvPr>
        </p:nvSpPr>
        <p:spPr>
          <a:xfrm>
            <a:off x="584200" y="1682416"/>
            <a:ext cx="8630653" cy="2855410"/>
          </a:xfrm>
        </p:spPr>
        <p:txBody>
          <a:bodyPr/>
          <a:lstStyle>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4400" b="0" i="0">
                <a:solidFill>
                  <a:schemeClr val="tx1"/>
                </a:solidFill>
                <a:latin typeface="Segoe UI" panose="020B0502040204020203" pitchFamily="34" charset="0"/>
                <a:cs typeface="Segoe UI" panose="020B0502040204020203" pitchFamily="34" charset="0"/>
              </a:defRPr>
            </a:lvl2pPr>
          </a:lstStyle>
          <a:p>
            <a:pPr marL="22860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This is a big statement slide.</a:t>
            </a:r>
            <a:br>
              <a:rPr lang="en-US"/>
            </a:br>
            <a:r>
              <a:rPr lang="en-US"/>
              <a:t>Font is 44pt Segoe UI Regular. </a:t>
            </a:r>
            <a:br>
              <a:rPr lang="en-US"/>
            </a:br>
            <a:r>
              <a:rPr lang="en-US"/>
              <a:t>To keep lines of text together, </a:t>
            </a:r>
            <a:br>
              <a:rPr lang="en-US"/>
            </a:br>
            <a:r>
              <a:rPr lang="en-US"/>
              <a:t>use soft returns (shift + return).</a:t>
            </a:r>
          </a:p>
          <a:p>
            <a:pPr lvl="1"/>
            <a:endParaRPr lang="en-US"/>
          </a:p>
        </p:txBody>
      </p:sp>
      <p:sp>
        <p:nvSpPr>
          <p:cNvPr id="5" name="Text Placeholder 4">
            <a:extLst>
              <a:ext uri="{FF2B5EF4-FFF2-40B4-BE49-F238E27FC236}">
                <a16:creationId xmlns:a16="http://schemas.microsoft.com/office/drawing/2014/main" id="{4F43C26F-BDCC-D44C-9094-89FEBD770416}"/>
              </a:ext>
            </a:extLst>
          </p:cNvPr>
          <p:cNvSpPr>
            <a:spLocks noGrp="1"/>
          </p:cNvSpPr>
          <p:nvPr>
            <p:ph type="body" sz="quarter" idx="11" hasCustomPrompt="1"/>
          </p:nvPr>
        </p:nvSpPr>
        <p:spPr>
          <a:xfrm>
            <a:off x="584200" y="4646279"/>
            <a:ext cx="3801311" cy="430887"/>
          </a:xfrm>
        </p:spPr>
        <p:txBody>
          <a:bodyPr/>
          <a:lstStyle>
            <a:lvl1pPr marL="0" indent="0">
              <a:buNone/>
              <a:defRPr b="0" i="0">
                <a:latin typeface="Segoe UI" panose="020B0502040204020203" pitchFamily="34" charset="0"/>
                <a:cs typeface="Segoe UI" panose="020B0502040204020203" pitchFamily="34" charset="0"/>
              </a:defRPr>
            </a:lvl1pPr>
          </a:lstStyle>
          <a:p>
            <a:pPr lvl="0"/>
            <a:r>
              <a:rPr lang="en-US"/>
              <a:t>- </a:t>
            </a:r>
            <a:r>
              <a:rPr lang="en-US" err="1"/>
              <a:t>Firstname</a:t>
            </a:r>
            <a:r>
              <a:rPr lang="en-US"/>
              <a:t> </a:t>
            </a:r>
            <a:r>
              <a:rPr lang="en-US" err="1"/>
              <a:t>Lastname</a:t>
            </a:r>
            <a:endParaRPr lang="en-US"/>
          </a:p>
        </p:txBody>
      </p:sp>
    </p:spTree>
    <p:extLst>
      <p:ext uri="{BB962C8B-B14F-4D97-AF65-F5344CB8AC3E}">
        <p14:creationId xmlns:p14="http://schemas.microsoft.com/office/powerpoint/2010/main" val="233358324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 Dark">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31F4DF27-352F-B044-A181-502EC8EE4347}"/>
              </a:ext>
            </a:extLst>
          </p:cNvPr>
          <p:cNvSpPr>
            <a:spLocks noGrp="1"/>
          </p:cNvSpPr>
          <p:nvPr>
            <p:ph type="body" sz="quarter" idx="10" hasCustomPrompt="1"/>
          </p:nvPr>
        </p:nvSpPr>
        <p:spPr>
          <a:xfrm>
            <a:off x="584200" y="1682416"/>
            <a:ext cx="8630653" cy="2855410"/>
          </a:xfrm>
        </p:spPr>
        <p:txBody>
          <a:bodyPr/>
          <a:lstStyle>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4400" b="0" i="0">
                <a:solidFill>
                  <a:schemeClr val="tx1"/>
                </a:solidFill>
                <a:latin typeface="Segoe UI" panose="020B0502040204020203" pitchFamily="34" charset="0"/>
                <a:cs typeface="Segoe UI" panose="020B0502040204020203" pitchFamily="34" charset="0"/>
              </a:defRPr>
            </a:lvl2pPr>
          </a:lstStyle>
          <a:p>
            <a:pPr marL="22860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This is a big statement slide.</a:t>
            </a:r>
            <a:br>
              <a:rPr lang="en-US"/>
            </a:br>
            <a:r>
              <a:rPr lang="en-US"/>
              <a:t>Font is 44pt Segoe UI Regular. </a:t>
            </a:r>
            <a:br>
              <a:rPr lang="en-US"/>
            </a:br>
            <a:r>
              <a:rPr lang="en-US"/>
              <a:t>To keep lines of text together, </a:t>
            </a:r>
            <a:br>
              <a:rPr lang="en-US"/>
            </a:br>
            <a:r>
              <a:rPr lang="en-US"/>
              <a:t>use soft returns (shift + return).</a:t>
            </a:r>
          </a:p>
          <a:p>
            <a:pPr lvl="1"/>
            <a:endParaRPr lang="en-US"/>
          </a:p>
        </p:txBody>
      </p:sp>
      <p:sp>
        <p:nvSpPr>
          <p:cNvPr id="3" name="Text Placeholder 4">
            <a:extLst>
              <a:ext uri="{FF2B5EF4-FFF2-40B4-BE49-F238E27FC236}">
                <a16:creationId xmlns:a16="http://schemas.microsoft.com/office/drawing/2014/main" id="{47445EF0-FA0E-E04F-A2BD-6DE6C1C750A2}"/>
              </a:ext>
            </a:extLst>
          </p:cNvPr>
          <p:cNvSpPr>
            <a:spLocks noGrp="1"/>
          </p:cNvSpPr>
          <p:nvPr>
            <p:ph type="body" sz="quarter" idx="11" hasCustomPrompt="1"/>
          </p:nvPr>
        </p:nvSpPr>
        <p:spPr>
          <a:xfrm>
            <a:off x="584200" y="4646279"/>
            <a:ext cx="3801311" cy="430887"/>
          </a:xfrm>
        </p:spPr>
        <p:txBody>
          <a:bodyPr/>
          <a:lstStyle>
            <a:lvl1pPr marL="0" indent="0">
              <a:buNone/>
              <a:defRPr b="0" i="0">
                <a:latin typeface="Segoe UI" panose="020B0502040204020203" pitchFamily="34" charset="0"/>
                <a:cs typeface="Segoe UI" panose="020B0502040204020203" pitchFamily="34" charset="0"/>
              </a:defRPr>
            </a:lvl1pPr>
          </a:lstStyle>
          <a:p>
            <a:pPr lvl="0"/>
            <a:r>
              <a:rPr lang="en-US"/>
              <a:t>- </a:t>
            </a:r>
            <a:r>
              <a:rPr lang="en-US" err="1"/>
              <a:t>Firstname</a:t>
            </a:r>
            <a:r>
              <a:rPr lang="en-US"/>
              <a:t> </a:t>
            </a:r>
            <a:r>
              <a:rPr lang="en-US" err="1"/>
              <a:t>Lastname</a:t>
            </a:r>
            <a:endParaRPr lang="en-US"/>
          </a:p>
        </p:txBody>
      </p:sp>
    </p:spTree>
    <p:extLst>
      <p:ext uri="{BB962C8B-B14F-4D97-AF65-F5344CB8AC3E}">
        <p14:creationId xmlns:p14="http://schemas.microsoft.com/office/powerpoint/2010/main" val="398595963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138923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1_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620310"/>
            <a:ext cx="9144000" cy="914096"/>
          </a:xfrm>
          <a:noFill/>
        </p:spPr>
        <p:txBody>
          <a:bodyPr lIns="0" tIns="0" rIns="0" bIns="0" anchor="b" anchorCtr="0">
            <a:spAutoFit/>
          </a:bodyPr>
          <a:lstStyle>
            <a:lvl1pPr algn="l" defTabSz="932742" rtl="0" eaLnBrk="1" latinLnBrk="0" hangingPunct="1">
              <a:lnSpc>
                <a:spcPct val="90000"/>
              </a:lnSpc>
              <a:spcBef>
                <a:spcPct val="0"/>
              </a:spcBef>
              <a:buNone/>
              <a:defRPr lang="en-US" sz="6600" b="0" kern="1200" cap="none" spc="-50" baseline="0" dirty="0">
                <a:ln w="3175">
                  <a:noFill/>
                </a:ln>
                <a:solidFill>
                  <a:schemeClr val="bg1"/>
                </a:solidFill>
                <a:effectLst/>
                <a:latin typeface="+mj-lt"/>
                <a:ea typeface="+mn-ea"/>
                <a:cs typeface="Segoe UI" pitchFamily="34" charset="0"/>
              </a:defRPr>
            </a:lvl1pPr>
          </a:lstStyle>
          <a:p>
            <a:r>
              <a:rPr lang="en-US"/>
              <a:t>Q&amp;A</a:t>
            </a:r>
          </a:p>
        </p:txBody>
      </p:sp>
    </p:spTree>
    <p:extLst>
      <p:ext uri="{BB962C8B-B14F-4D97-AF65-F5344CB8AC3E}">
        <p14:creationId xmlns:p14="http://schemas.microsoft.com/office/powerpoint/2010/main" val="4244523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_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5009649" cy="553998"/>
          </a:xfrm>
        </p:spPr>
        <p:txBody>
          <a:bodyPr wrap="square" anchor="b" anchorCtr="0">
            <a:spAutoFit/>
          </a:bodyPr>
          <a:lstStyle>
            <a:lvl1pPr>
              <a:defRPr/>
            </a:lvl1pPr>
          </a:lstStyle>
          <a:p>
            <a:r>
              <a:rPr lang="en-US"/>
              <a:t>Thank you</a:t>
            </a:r>
          </a:p>
        </p:txBody>
      </p:sp>
      <p:pic>
        <p:nvPicPr>
          <p:cNvPr id="10" name="Picture 9">
            <a:extLst>
              <a:ext uri="{FF2B5EF4-FFF2-40B4-BE49-F238E27FC236}">
                <a16:creationId xmlns:a16="http://schemas.microsoft.com/office/drawing/2014/main" id="{4CF1DA62-D494-9940-9712-435B9A1FEBD8}"/>
              </a:ext>
            </a:extLst>
          </p:cNvPr>
          <p:cNvPicPr>
            <a:picLocks noChangeAspect="1"/>
          </p:cNvPicPr>
          <p:nvPr userDrawn="1"/>
        </p:nvPicPr>
        <p:blipFill>
          <a:blip r:embed="rId2"/>
          <a:stretch>
            <a:fillRect/>
          </a:stretch>
        </p:blipFill>
        <p:spPr bwMode="auto">
          <a:xfrm>
            <a:off x="4460510" y="1405941"/>
            <a:ext cx="7343316" cy="4724404"/>
          </a:xfrm>
          <a:prstGeom prst="rect">
            <a:avLst/>
          </a:prstGeom>
        </p:spPr>
      </p:pic>
      <p:pic>
        <p:nvPicPr>
          <p:cNvPr id="11" name="MS logo gray - EMF" descr="Microsoft logo, gray text version">
            <a:extLst>
              <a:ext uri="{FF2B5EF4-FFF2-40B4-BE49-F238E27FC236}">
                <a16:creationId xmlns:a16="http://schemas.microsoft.com/office/drawing/2014/main" id="{CC3F27BB-BD9A-454D-969B-B712823A2487}"/>
              </a:ext>
            </a:extLst>
          </p:cNvPr>
          <p:cNvPicPr>
            <a:picLocks noChangeAspect="1"/>
          </p:cNvPicPr>
          <p:nvPr userDrawn="1"/>
        </p:nvPicPr>
        <p:blipFill>
          <a:blip r:embed="rId3"/>
          <a:stretch>
            <a:fillRect/>
          </a:stretch>
        </p:blipFill>
        <p:spPr bwMode="black">
          <a:xfrm>
            <a:off x="10114001" y="594042"/>
            <a:ext cx="1366440" cy="292608"/>
          </a:xfrm>
          <a:prstGeom prst="rect">
            <a:avLst/>
          </a:prstGeom>
        </p:spPr>
      </p:pic>
      <p:pic>
        <p:nvPicPr>
          <p:cNvPr id="4" name="Picture 3">
            <a:extLst>
              <a:ext uri="{FF2B5EF4-FFF2-40B4-BE49-F238E27FC236}">
                <a16:creationId xmlns:a16="http://schemas.microsoft.com/office/drawing/2014/main" id="{06D7BFD9-7E2D-A14A-895B-9725CA795DE3}"/>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7" name="Text Placeholder 6">
            <a:extLst>
              <a:ext uri="{FF2B5EF4-FFF2-40B4-BE49-F238E27FC236}">
                <a16:creationId xmlns:a16="http://schemas.microsoft.com/office/drawing/2014/main" id="{2FB02C4B-E89E-E346-8FF5-74246DC5FDE5}"/>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
        <p:nvSpPr>
          <p:cNvPr id="8" name="Text Placeholder 4">
            <a:extLst>
              <a:ext uri="{FF2B5EF4-FFF2-40B4-BE49-F238E27FC236}">
                <a16:creationId xmlns:a16="http://schemas.microsoft.com/office/drawing/2014/main" id="{286EFD28-E016-3A4E-95CD-58CE27D16D51}"/>
              </a:ext>
            </a:extLst>
          </p:cNvPr>
          <p:cNvSpPr>
            <a:spLocks noGrp="1"/>
          </p:cNvSpPr>
          <p:nvPr>
            <p:ph type="body" sz="quarter" idx="12" hasCustomPrompt="1"/>
          </p:nvPr>
        </p:nvSpPr>
        <p:spPr>
          <a:xfrm>
            <a:off x="582043" y="2967548"/>
            <a:ext cx="4167886" cy="615553"/>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For on-demand links for session PPTs and videos, please visit:</a:t>
            </a:r>
          </a:p>
        </p:txBody>
      </p:sp>
      <p:sp>
        <p:nvSpPr>
          <p:cNvPr id="9" name="Text Placeholder 4">
            <a:extLst>
              <a:ext uri="{FF2B5EF4-FFF2-40B4-BE49-F238E27FC236}">
                <a16:creationId xmlns:a16="http://schemas.microsoft.com/office/drawing/2014/main" id="{F7CA656F-9683-184E-98F7-444EEE7E898B}"/>
              </a:ext>
            </a:extLst>
          </p:cNvPr>
          <p:cNvSpPr>
            <a:spLocks noGrp="1"/>
          </p:cNvSpPr>
          <p:nvPr>
            <p:ph type="body" sz="quarter" idx="13" hasCustomPrompt="1"/>
          </p:nvPr>
        </p:nvSpPr>
        <p:spPr>
          <a:xfrm>
            <a:off x="582043" y="3756915"/>
            <a:ext cx="4167886" cy="279797"/>
          </a:xfrm>
          <a:noFill/>
        </p:spPr>
        <p:txBody>
          <a:bodyPr wrap="square" lIns="0" tIns="0" rIns="0" bIns="0">
            <a:spAutoFit/>
          </a:bodyPr>
          <a:lstStyle>
            <a:lvl1pPr marL="0" indent="0">
              <a:spcBef>
                <a:spcPts val="0"/>
              </a:spcBef>
              <a:buNone/>
              <a:defRPr sz="2000" spc="0" baseline="0">
                <a:solidFill>
                  <a:srgbClr val="0078D4"/>
                </a:solidFill>
                <a:latin typeface="+mn-lt"/>
                <a:cs typeface="Segoe UI" panose="020B0502040204020203" pitchFamily="34" charset="0"/>
              </a:defRPr>
            </a:lvl1pPr>
          </a:lstStyle>
          <a:p>
            <a:pPr lvl="0"/>
            <a:r>
              <a:rPr lang="en-US"/>
              <a:t>https://</a:t>
            </a:r>
            <a:r>
              <a:rPr lang="en-US" err="1"/>
              <a:t>aka.ms</a:t>
            </a:r>
            <a:r>
              <a:rPr lang="en-US"/>
              <a:t>/1ESday</a:t>
            </a:r>
          </a:p>
        </p:txBody>
      </p:sp>
      <p:sp>
        <p:nvSpPr>
          <p:cNvPr id="13" name="Text Placeholder 4">
            <a:extLst>
              <a:ext uri="{FF2B5EF4-FFF2-40B4-BE49-F238E27FC236}">
                <a16:creationId xmlns:a16="http://schemas.microsoft.com/office/drawing/2014/main" id="{7C1F555B-7E59-1E4D-A95D-77D21C84765C}"/>
              </a:ext>
            </a:extLst>
          </p:cNvPr>
          <p:cNvSpPr>
            <a:spLocks noGrp="1"/>
          </p:cNvSpPr>
          <p:nvPr>
            <p:ph type="body" sz="quarter" idx="14" hasCustomPrompt="1"/>
          </p:nvPr>
        </p:nvSpPr>
        <p:spPr>
          <a:xfrm>
            <a:off x="582043" y="5417971"/>
            <a:ext cx="4167886" cy="307777"/>
          </a:xfrm>
          <a:noFill/>
        </p:spPr>
        <p:txBody>
          <a:bodyPr wrap="square" lIns="0" tIns="0" rIns="0" bIns="0">
            <a:spAutoFit/>
          </a:bodyPr>
          <a:lstStyle>
            <a:lvl1pPr marL="0" indent="0">
              <a:spcBef>
                <a:spcPts val="0"/>
              </a:spcBef>
              <a:buNone/>
              <a:defRPr sz="2000" b="1" i="0" spc="0" baseline="0">
                <a:gradFill>
                  <a:gsLst>
                    <a:gs pos="91000">
                      <a:schemeClr val="tx1"/>
                    </a:gs>
                    <a:gs pos="0">
                      <a:schemeClr val="tx1"/>
                    </a:gs>
                  </a:gsLst>
                  <a:lin ang="5400000" scaled="0"/>
                </a:gradFill>
                <a:latin typeface="Segoe UI Semibold" panose="020B0502040204020203" pitchFamily="34" charset="0"/>
                <a:cs typeface="Segoe UI Semibold" panose="020B0502040204020203" pitchFamily="34" charset="0"/>
              </a:defRPr>
            </a:lvl1pPr>
          </a:lstStyle>
          <a:p>
            <a:pPr lvl="0"/>
            <a:r>
              <a:rPr lang="en-US"/>
              <a:t>See you next year!</a:t>
            </a:r>
          </a:p>
        </p:txBody>
      </p:sp>
      <p:sp>
        <p:nvSpPr>
          <p:cNvPr id="14" name="Text Placeholder 4">
            <a:extLst>
              <a:ext uri="{FF2B5EF4-FFF2-40B4-BE49-F238E27FC236}">
                <a16:creationId xmlns:a16="http://schemas.microsoft.com/office/drawing/2014/main" id="{D41516D0-9CCA-354A-9DF7-D47FD55DD33D}"/>
              </a:ext>
            </a:extLst>
          </p:cNvPr>
          <p:cNvSpPr>
            <a:spLocks noGrp="1"/>
          </p:cNvSpPr>
          <p:nvPr>
            <p:ph type="body" sz="quarter" idx="15" hasCustomPrompt="1"/>
          </p:nvPr>
        </p:nvSpPr>
        <p:spPr>
          <a:xfrm>
            <a:off x="582043" y="5789616"/>
            <a:ext cx="41678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Thursday, January 30, 2020</a:t>
            </a:r>
          </a:p>
        </p:txBody>
      </p:sp>
    </p:spTree>
    <p:extLst>
      <p:ext uri="{BB962C8B-B14F-4D97-AF65-F5344CB8AC3E}">
        <p14:creationId xmlns:p14="http://schemas.microsoft.com/office/powerpoint/2010/main" val="42069555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3360">
          <p15:clr>
            <a:srgbClr val="FBAE40"/>
          </p15:clr>
        </p15:guide>
        <p15:guide id="7" pos="2996">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2409562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3.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2.sv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theme" Target="../theme/theme2.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image" Target="../media/image2.svg"/><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image" Target="../media/image1.png"/><Relationship Id="rId30" Type="http://schemas.openxmlformats.org/officeDocument/2006/relationships/image" Target="../media/image9.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2.xml"/><Relationship Id="rId13" Type="http://schemas.openxmlformats.org/officeDocument/2006/relationships/theme" Target="../theme/theme3.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slideLayout" Target="../slideLayouts/slideLayout66.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5" Type="http://schemas.openxmlformats.org/officeDocument/2006/relationships/image" Target="../media/image2.svg"/><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image" Target="../media/image3.emf"/><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image" Target="../media/image2.svg"/><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image" Target="../media/image1.png"/><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theme" Target="../theme/theme4.xml"/><Relationship Id="rId8"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1">
            <a:alphaModFix amt="5000"/>
            <a:lum/>
            <a:extLst>
              <a:ext uri="{96DAC541-7B7A-43D3-8B79-37D633B846F1}">
                <asvg:svgBlip xmlns:asvg="http://schemas.microsoft.com/office/drawing/2016/SVG/main" r:embed="rId32"/>
              </a:ext>
            </a:extLst>
          </a:blip>
          <a:srcRect/>
          <a:stretch>
            <a:fillRect t="-97000" r="-97000"/>
          </a:stretch>
        </a:blip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3"/>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609" r:id="rId1"/>
    <p:sldLayoutId id="2147484648" r:id="rId2"/>
    <p:sldLayoutId id="2147484240" r:id="rId3"/>
    <p:sldLayoutId id="2147484241" r:id="rId4"/>
    <p:sldLayoutId id="2147484474" r:id="rId5"/>
    <p:sldLayoutId id="2147484245" r:id="rId6"/>
    <p:sldLayoutId id="2147484639" r:id="rId7"/>
    <p:sldLayoutId id="2147484603" r:id="rId8"/>
    <p:sldLayoutId id="2147484645" r:id="rId9"/>
    <p:sldLayoutId id="2147484646" r:id="rId10"/>
    <p:sldLayoutId id="2147484647" r:id="rId11"/>
    <p:sldLayoutId id="2147484249" r:id="rId12"/>
    <p:sldLayoutId id="2147484640" r:id="rId13"/>
    <p:sldLayoutId id="2147484582" r:id="rId14"/>
    <p:sldLayoutId id="2147484641" r:id="rId15"/>
    <p:sldLayoutId id="2147484584" r:id="rId16"/>
    <p:sldLayoutId id="2147484583" r:id="rId17"/>
    <p:sldLayoutId id="2147484256" r:id="rId18"/>
    <p:sldLayoutId id="2147484257" r:id="rId19"/>
    <p:sldLayoutId id="2147484657" r:id="rId20"/>
    <p:sldLayoutId id="2147484658" r:id="rId21"/>
    <p:sldLayoutId id="2147484661" r:id="rId22"/>
    <p:sldLayoutId id="2147484660" r:id="rId23"/>
    <p:sldLayoutId id="2147484654" r:id="rId24"/>
    <p:sldLayoutId id="2147484655" r:id="rId25"/>
    <p:sldLayoutId id="2147484585" r:id="rId26"/>
    <p:sldLayoutId id="2147484651" r:id="rId27"/>
    <p:sldLayoutId id="2147484650" r:id="rId28"/>
    <p:sldLayoutId id="2147484263" r:id="rId2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7">
            <a:alphaModFix amt="5000"/>
            <a:lum/>
            <a:extLst>
              <a:ext uri="{96DAC541-7B7A-43D3-8B79-37D633B846F1}">
                <asvg:svgBlip xmlns:asvg="http://schemas.microsoft.com/office/drawing/2016/SVG/main" r:embed="rId28"/>
              </a:ext>
            </a:extLst>
          </a:blip>
          <a:srcRect/>
          <a:stretch>
            <a:fillRect t="-97000" r="-9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4328" y="117124"/>
            <a:ext cx="11917764"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134328" y="1189178"/>
            <a:ext cx="11917763"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rot="5400000">
            <a:off x="10325051" y="1906413"/>
            <a:ext cx="4214127" cy="401304"/>
          </a:xfrm>
          <a:prstGeom prst="rect">
            <a:avLst/>
          </a:prstGeom>
        </p:spPr>
      </p:pic>
      <p:sp>
        <p:nvSpPr>
          <p:cNvPr id="9" name="TextBox 8"/>
          <p:cNvSpPr txBox="1"/>
          <p:nvPr userDrawn="1"/>
        </p:nvSpPr>
        <p:spPr>
          <a:xfrm>
            <a:off x="524656" y="6402345"/>
            <a:ext cx="2185608" cy="348894"/>
          </a:xfrm>
          <a:prstGeom prst="rect">
            <a:avLst/>
          </a:prstGeom>
          <a:noFill/>
        </p:spPr>
        <p:txBody>
          <a:bodyPr wrap="square" lIns="0" tIns="0" rIns="0" bIns="0" rtlCol="0" anchor="ctr">
            <a:noAutofit/>
          </a:bodyPr>
          <a:lstStyle/>
          <a:p>
            <a:pPr>
              <a:lnSpc>
                <a:spcPct val="90000"/>
              </a:lnSpc>
              <a:spcAft>
                <a:spcPts val="600"/>
              </a:spcAft>
            </a:pPr>
            <a:r>
              <a:rPr lang="en-US" sz="1000">
                <a:solidFill>
                  <a:schemeClr val="bg1">
                    <a:lumMod val="65000"/>
                  </a:schemeClr>
                </a:solidFill>
                <a:latin typeface="+mj-lt"/>
              </a:rPr>
              <a:t>ES IS LISTENING</a:t>
            </a:r>
          </a:p>
        </p:txBody>
      </p:sp>
      <p:pic>
        <p:nvPicPr>
          <p:cNvPr id="10" name="Picture 9"/>
          <p:cNvPicPr>
            <a:picLocks noChangeAspect="1"/>
          </p:cNvPicPr>
          <p:nvPr userDrawn="1"/>
        </p:nvPicPr>
        <p:blipFill>
          <a:blip r:embed="rId30" cstate="print">
            <a:extLst>
              <a:ext uri="{28A0092B-C50C-407E-A947-70E740481C1C}">
                <a14:useLocalDpi xmlns:a14="http://schemas.microsoft.com/office/drawing/2010/main" val="0"/>
              </a:ext>
            </a:extLst>
          </a:blip>
          <a:stretch>
            <a:fillRect/>
          </a:stretch>
        </p:blipFill>
        <p:spPr>
          <a:xfrm>
            <a:off x="77621" y="6402345"/>
            <a:ext cx="382499" cy="348894"/>
          </a:xfrm>
          <a:prstGeom prst="rect">
            <a:avLst/>
          </a:prstGeom>
        </p:spPr>
      </p:pic>
      <p:sp>
        <p:nvSpPr>
          <p:cNvPr id="6" name="Footer Placeholder 5"/>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
        <p:nvSpPr>
          <p:cNvPr id="11" name="Slide Number Placeholder 10"/>
          <p:cNvSpPr>
            <a:spLocks noGrp="1"/>
          </p:cNvSpPr>
          <p:nvPr>
            <p:ph type="sldNum" sz="quarter" idx="4"/>
          </p:nvPr>
        </p:nvSpPr>
        <p:spPr>
          <a:xfrm>
            <a:off x="11340059" y="6402345"/>
            <a:ext cx="712031" cy="348894"/>
          </a:xfrm>
          <a:prstGeom prst="rect">
            <a:avLst/>
          </a:prstGeom>
        </p:spPr>
        <p:txBody>
          <a:bodyPr vert="horz" lIns="91440" tIns="45720" rIns="91440" bIns="45720" rtlCol="0" anchor="ctr"/>
          <a:lstStyle>
            <a:lvl1pPr algn="r">
              <a:defRPr sz="1000">
                <a:solidFill>
                  <a:schemeClr val="bg1">
                    <a:lumMod val="65000"/>
                  </a:schemeClr>
                </a:solidFill>
                <a:latin typeface="+mj-lt"/>
              </a:defRPr>
            </a:lvl1pPr>
          </a:lstStyle>
          <a:p>
            <a:fld id="{DD4B8DBC-D15E-4382-8901-A718788838FE}" type="slidenum">
              <a:rPr lang="en-US" smtClean="0"/>
              <a:pPr/>
              <a:t>‹#›</a:t>
            </a:fld>
            <a:endParaRPr lang="en-US"/>
          </a:p>
        </p:txBody>
      </p:sp>
    </p:spTree>
    <p:extLst>
      <p:ext uri="{BB962C8B-B14F-4D97-AF65-F5344CB8AC3E}">
        <p14:creationId xmlns:p14="http://schemas.microsoft.com/office/powerpoint/2010/main" val="1281712024"/>
      </p:ext>
    </p:extLst>
  </p:cSld>
  <p:clrMap bg1="lt1" tx1="dk1" bg2="lt2" tx2="dk2" accent1="accent1" accent2="accent2" accent3="accent3" accent4="accent4" accent5="accent5" accent6="accent6" hlink="hlink" folHlink="folHlink"/>
  <p:sldLayoutIdLst>
    <p:sldLayoutId id="2147484663" r:id="rId1"/>
    <p:sldLayoutId id="2147484664" r:id="rId2"/>
    <p:sldLayoutId id="2147484665" r:id="rId3"/>
    <p:sldLayoutId id="2147484666" r:id="rId4"/>
    <p:sldLayoutId id="2147484667" r:id="rId5"/>
    <p:sldLayoutId id="2147484668" r:id="rId6"/>
    <p:sldLayoutId id="2147484669" r:id="rId7"/>
    <p:sldLayoutId id="2147484670" r:id="rId8"/>
    <p:sldLayoutId id="2147484671" r:id="rId9"/>
    <p:sldLayoutId id="2147484672" r:id="rId10"/>
    <p:sldLayoutId id="2147484673" r:id="rId11"/>
    <p:sldLayoutId id="2147484674" r:id="rId12"/>
    <p:sldLayoutId id="2147484675" r:id="rId13"/>
    <p:sldLayoutId id="2147484676" r:id="rId14"/>
    <p:sldLayoutId id="2147484677" r:id="rId15"/>
    <p:sldLayoutId id="2147484678" r:id="rId16"/>
    <p:sldLayoutId id="2147484679" r:id="rId17"/>
    <p:sldLayoutId id="2147484680" r:id="rId18"/>
    <p:sldLayoutId id="2147484681" r:id="rId19"/>
    <p:sldLayoutId id="2147484682" r:id="rId20"/>
    <p:sldLayoutId id="2147484683" r:id="rId21"/>
    <p:sldLayoutId id="2147484684" r:id="rId22"/>
    <p:sldLayoutId id="2147484685" r:id="rId23"/>
    <p:sldLayoutId id="2147484686" r:id="rId24"/>
    <p:sldLayoutId id="2147484687" r:id="rId25"/>
  </p:sldLayoutIdLst>
  <p:transition>
    <p:fade/>
  </p:transition>
  <p:hf hdr="0" dt="0"/>
  <p:txStyles>
    <p:titleStyle>
      <a:lvl1pPr algn="l" defTabSz="914367" rtl="0" eaLnBrk="1" latinLnBrk="0" hangingPunct="1">
        <a:lnSpc>
          <a:spcPct val="90000"/>
        </a:lnSpc>
        <a:spcBef>
          <a:spcPct val="0"/>
        </a:spcBef>
        <a:buNone/>
        <a:defRPr lang="en-US" sz="4400" b="0" kern="1200" cap="none" spc="-100" baseline="0" dirty="0" smtClean="0">
          <a:ln w="3175">
            <a:noFill/>
          </a:ln>
          <a:solidFill>
            <a:srgbClr val="0C64B1"/>
          </a:soli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rgbClr val="0C64B1"/>
        </a:buClr>
        <a:buSzPct val="90000"/>
        <a:buFont typeface="Arial" pitchFamily="34" charset="0"/>
        <a:buChar char="•"/>
        <a:tabLst/>
        <a:defRPr sz="3921" kern="1200" spc="0" baseline="0">
          <a:solidFill>
            <a:srgbClr val="000000"/>
          </a:soli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rgbClr val="0C64B1"/>
        </a:buClr>
        <a:buSzPct val="90000"/>
        <a:buFont typeface="Wingdings" panose="05000000000000000000" pitchFamily="2" charset="2"/>
        <a:buChar char="§"/>
        <a:tabLst/>
        <a:defRPr sz="2353" kern="1200" spc="0" baseline="0">
          <a:solidFill>
            <a:srgbClr val="000000"/>
          </a:soli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rgbClr val="0C64B1"/>
        </a:buClr>
        <a:buSzPct val="90000"/>
        <a:buFont typeface="Courier New" panose="02070309020205020404" pitchFamily="49" charset="0"/>
        <a:buChar char="o"/>
        <a:tabLst/>
        <a:defRPr sz="1961" kern="1200" spc="0" baseline="0">
          <a:solidFill>
            <a:srgbClr val="000000"/>
          </a:soli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rgbClr val="000000"/>
          </a:soli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alphaModFix amt="5000"/>
            <a:lum/>
            <a:extLst>
              <a:ext uri="{96DAC541-7B7A-43D3-8B79-37D633B846F1}">
                <asvg:svgBlip xmlns:asvg="http://schemas.microsoft.com/office/drawing/2016/SVG/main" r:embed="rId15"/>
              </a:ext>
            </a:extLst>
          </a:blip>
          <a:srcRect/>
          <a:stretch>
            <a:fillRect t="-97000" r="-97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764125-63D7-4FC2-AFA1-46B4FB83C0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65C7EC-5FE3-45E9-A1D4-3DE72E1410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7E86E1-3A50-4032-B8CC-2E6B462C41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8C0C93-B75C-4BE1-B8E2-CD29BED807D3}" type="datetimeFigureOut">
              <a:rPr lang="en-US" smtClean="0"/>
              <a:t>9/30/2019</a:t>
            </a:fld>
            <a:endParaRPr lang="en-US"/>
          </a:p>
        </p:txBody>
      </p:sp>
      <p:sp>
        <p:nvSpPr>
          <p:cNvPr id="5" name="Footer Placeholder 4">
            <a:extLst>
              <a:ext uri="{FF2B5EF4-FFF2-40B4-BE49-F238E27FC236}">
                <a16:creationId xmlns:a16="http://schemas.microsoft.com/office/drawing/2014/main" id="{A69D4ECA-854B-433C-BBDA-5ACB5DA83A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0A34EA-6965-4657-8A6C-EB3D1875C0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17D839-8924-4575-B75E-0ED4DD4F891A}" type="slidenum">
              <a:rPr lang="en-US" smtClean="0"/>
              <a:t>‹#›</a:t>
            </a:fld>
            <a:endParaRPr lang="en-US"/>
          </a:p>
        </p:txBody>
      </p:sp>
    </p:spTree>
    <p:extLst>
      <p:ext uri="{BB962C8B-B14F-4D97-AF65-F5344CB8AC3E}">
        <p14:creationId xmlns:p14="http://schemas.microsoft.com/office/powerpoint/2010/main" val="2631794797"/>
      </p:ext>
    </p:extLst>
  </p:cSld>
  <p:clrMap bg1="lt1" tx1="dk1" bg2="lt2" tx2="dk2" accent1="accent1" accent2="accent2" accent3="accent3" accent4="accent4" accent5="accent5" accent6="accent6" hlink="hlink" folHlink="folHlink"/>
  <p:sldLayoutIdLst>
    <p:sldLayoutId id="2147484690" r:id="rId1"/>
    <p:sldLayoutId id="2147484691" r:id="rId2"/>
    <p:sldLayoutId id="2147484692" r:id="rId3"/>
    <p:sldLayoutId id="2147484693" r:id="rId4"/>
    <p:sldLayoutId id="2147484694" r:id="rId5"/>
    <p:sldLayoutId id="2147484695" r:id="rId6"/>
    <p:sldLayoutId id="2147484696" r:id="rId7"/>
    <p:sldLayoutId id="2147484697" r:id="rId8"/>
    <p:sldLayoutId id="2147484698" r:id="rId9"/>
    <p:sldLayoutId id="2147484699" r:id="rId10"/>
    <p:sldLayoutId id="2147484700" r:id="rId11"/>
    <p:sldLayoutId id="2147484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1">
            <a:alphaModFix amt="5000"/>
            <a:lum/>
            <a:extLst>
              <a:ext uri="{96DAC541-7B7A-43D3-8B79-37D633B846F1}">
                <asvg:svgBlip xmlns:asvg="http://schemas.microsoft.com/office/drawing/2016/SVG/main" r:embed="rId32"/>
              </a:ext>
            </a:extLst>
          </a:blip>
          <a:srcRect/>
          <a:stretch>
            <a:fillRect t="-97000" r="-97000"/>
          </a:stretch>
        </a:blip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3"/>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78335862"/>
      </p:ext>
    </p:extLst>
  </p:cSld>
  <p:clrMap bg1="lt1" tx1="dk1" bg2="lt2" tx2="dk2" accent1="accent1" accent2="accent2" accent3="accent3" accent4="accent4" accent5="accent5" accent6="accent6" hlink="hlink" folHlink="folHlink"/>
  <p:sldLayoutIdLst>
    <p:sldLayoutId id="2147484714" r:id="rId1"/>
    <p:sldLayoutId id="2147484715" r:id="rId2"/>
    <p:sldLayoutId id="2147484716" r:id="rId3"/>
    <p:sldLayoutId id="2147484717" r:id="rId4"/>
    <p:sldLayoutId id="2147484718" r:id="rId5"/>
    <p:sldLayoutId id="2147484719" r:id="rId6"/>
    <p:sldLayoutId id="2147484720" r:id="rId7"/>
    <p:sldLayoutId id="2147484721" r:id="rId8"/>
    <p:sldLayoutId id="2147484722" r:id="rId9"/>
    <p:sldLayoutId id="2147484723" r:id="rId10"/>
    <p:sldLayoutId id="2147484724" r:id="rId11"/>
    <p:sldLayoutId id="2147484725" r:id="rId12"/>
    <p:sldLayoutId id="2147484726" r:id="rId13"/>
    <p:sldLayoutId id="2147484727" r:id="rId14"/>
    <p:sldLayoutId id="2147484728" r:id="rId15"/>
    <p:sldLayoutId id="2147484729" r:id="rId16"/>
    <p:sldLayoutId id="2147484730" r:id="rId17"/>
    <p:sldLayoutId id="2147484731" r:id="rId18"/>
    <p:sldLayoutId id="2147484732" r:id="rId19"/>
    <p:sldLayoutId id="2147484733" r:id="rId20"/>
    <p:sldLayoutId id="2147484734" r:id="rId21"/>
    <p:sldLayoutId id="2147484735" r:id="rId22"/>
    <p:sldLayoutId id="2147484736" r:id="rId23"/>
    <p:sldLayoutId id="2147484737" r:id="rId24"/>
    <p:sldLayoutId id="2147484738" r:id="rId25"/>
    <p:sldLayoutId id="2147484739" r:id="rId26"/>
    <p:sldLayoutId id="2147484740" r:id="rId27"/>
    <p:sldLayoutId id="2147484741" r:id="rId28"/>
    <p:sldLayoutId id="2147484742" r:id="rId2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 Id="rId4" Type="http://schemas.microsoft.com/office/2018/10/relationships/comments" Target="../comments/modernCommen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microsoft.com/office/2018/10/relationships/comments" Target="../comments/modernComment6.xml"/><Relationship Id="rId2" Type="http://schemas.openxmlformats.org/officeDocument/2006/relationships/image" Target="../media/image19.em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hyperlink" Target="https://chromium.googlesource.com/infra/goma/"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6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sv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6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sv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microsoft.com/office/2018/10/relationships/comments" Target="../comments/modernComment7.xml"/><Relationship Id="rId2" Type="http://schemas.openxmlformats.org/officeDocument/2006/relationships/hyperlink" Target="https://github.com/Microsoft/AnyBuild" TargetMode="Externa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Microsoft/BuildXL" TargetMode="External"/><Relationship Id="rId2" Type="http://schemas.openxmlformats.org/officeDocument/2006/relationships/hyperlink" Target="https://github.com/Microsoft/AnyBuild" TargetMode="External"/><Relationship Id="rId1" Type="http://schemas.openxmlformats.org/officeDocument/2006/relationships/slideLayout" Target="../slideLayouts/slideLayout66.xml"/><Relationship Id="rId4" Type="http://schemas.openxmlformats.org/officeDocument/2006/relationships/hyperlink" Target="https://github.com/Microsoft/MSBuild"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 Id="rId4" Type="http://schemas.microsoft.com/office/2018/10/relationships/comments" Target="../comments/modernCommen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61.xml"/><Relationship Id="rId4" Type="http://schemas.openxmlformats.org/officeDocument/2006/relationships/image" Target="../media/image25.sv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 Id="rId4" Type="http://schemas.microsoft.com/office/2018/10/relationships/comments" Target="../comments/modernComment2.xml"/></Relationships>
</file>

<file path=ppt/slides/_rels/slide5.xml.rels><?xml version="1.0" encoding="UTF-8" standalone="yes"?>
<Relationships xmlns="http://schemas.openxmlformats.org/package/2006/relationships"><Relationship Id="rId2" Type="http://schemas.microsoft.com/office/2018/10/relationships/comments" Target="../comments/modernComment3.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microsoft.com/office/2018/10/relationships/comments" Target="../comments/modernComment4.xml"/><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hyperlink" Target="https://github.com/Microsoft/MSBuild"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hyperlink" Target="https://reproducible-builds.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A85BC9-1660-574B-9A51-A527809C68D9}"/>
              </a:ext>
            </a:extLst>
          </p:cNvPr>
          <p:cNvSpPr>
            <a:spLocks noGrp="1"/>
          </p:cNvSpPr>
          <p:nvPr>
            <p:ph type="title"/>
          </p:nvPr>
        </p:nvSpPr>
        <p:spPr>
          <a:xfrm>
            <a:off x="283462" y="1764637"/>
            <a:ext cx="7328299" cy="1538883"/>
          </a:xfrm>
        </p:spPr>
        <p:txBody>
          <a:bodyPr/>
          <a:lstStyle/>
          <a:p>
            <a:r>
              <a:rPr lang="en-US" dirty="0"/>
              <a:t>Microsoft Remote Build Execution</a:t>
            </a:r>
            <a:br>
              <a:rPr lang="en-US" dirty="0"/>
            </a:br>
            <a:r>
              <a:rPr lang="en-US" sz="3200" b="1" dirty="0"/>
              <a:t>Dev Speedup with Non-Hermetic Build Engines</a:t>
            </a:r>
            <a:endParaRPr lang="en-US" dirty="0"/>
          </a:p>
        </p:txBody>
      </p:sp>
      <p:sp>
        <p:nvSpPr>
          <p:cNvPr id="3" name="Text Placeholder 2">
            <a:extLst>
              <a:ext uri="{FF2B5EF4-FFF2-40B4-BE49-F238E27FC236}">
                <a16:creationId xmlns:a16="http://schemas.microsoft.com/office/drawing/2014/main" id="{BD60AF00-1561-41A7-B3AD-5C056E43C1F9}"/>
              </a:ext>
            </a:extLst>
          </p:cNvPr>
          <p:cNvSpPr>
            <a:spLocks noGrp="1"/>
          </p:cNvSpPr>
          <p:nvPr>
            <p:ph type="body" sz="quarter" idx="10"/>
          </p:nvPr>
        </p:nvSpPr>
        <p:spPr>
          <a:xfrm>
            <a:off x="3516254" y="550331"/>
            <a:ext cx="6386029" cy="369332"/>
          </a:xfrm>
        </p:spPr>
        <p:txBody>
          <a:bodyPr/>
          <a:lstStyle/>
          <a:p>
            <a:r>
              <a:rPr lang="en-US" sz="2400" dirty="0" err="1"/>
              <a:t>AnyBuild</a:t>
            </a:r>
            <a:endParaRPr lang="en-US" sz="2400" dirty="0"/>
          </a:p>
        </p:txBody>
      </p:sp>
      <p:sp>
        <p:nvSpPr>
          <p:cNvPr id="2" name="TextBox 1">
            <a:extLst>
              <a:ext uri="{FF2B5EF4-FFF2-40B4-BE49-F238E27FC236}">
                <a16:creationId xmlns:a16="http://schemas.microsoft.com/office/drawing/2014/main" id="{D17DBC85-C092-4AF1-9D0D-DD6A9B9BE05A}"/>
              </a:ext>
            </a:extLst>
          </p:cNvPr>
          <p:cNvSpPr txBox="1"/>
          <p:nvPr/>
        </p:nvSpPr>
        <p:spPr>
          <a:xfrm>
            <a:off x="588263" y="4412253"/>
            <a:ext cx="4139333" cy="1231106"/>
          </a:xfrm>
          <a:prstGeom prst="rect">
            <a:avLst/>
          </a:prstGeom>
          <a:noFill/>
        </p:spPr>
        <p:txBody>
          <a:bodyPr wrap="square" lIns="0" tIns="0" rIns="0" bIns="0" rtlCol="0">
            <a:spAutoFit/>
          </a:bodyPr>
          <a:lstStyle/>
          <a:p>
            <a:r>
              <a:rPr lang="en-US" sz="2000" dirty="0">
                <a:gradFill>
                  <a:gsLst>
                    <a:gs pos="2917">
                      <a:schemeClr val="tx1"/>
                    </a:gs>
                    <a:gs pos="30000">
                      <a:schemeClr val="tx1"/>
                    </a:gs>
                  </a:gsLst>
                  <a:lin ang="5400000" scaled="0"/>
                </a:gradFill>
              </a:rPr>
              <a:t>Erik Mavrinac</a:t>
            </a:r>
          </a:p>
          <a:p>
            <a:r>
              <a:rPr lang="en-US" sz="2000" dirty="0">
                <a:gradFill>
                  <a:gsLst>
                    <a:gs pos="2917">
                      <a:schemeClr val="tx1"/>
                    </a:gs>
                    <a:gs pos="30000">
                      <a:schemeClr val="tx1"/>
                    </a:gs>
                  </a:gsLst>
                  <a:lin ang="5400000" scaled="0"/>
                </a:gradFill>
              </a:rPr>
              <a:t>Microsoft One Engineering System</a:t>
            </a:r>
          </a:p>
          <a:p>
            <a:endParaRPr lang="en-US" sz="2000" dirty="0">
              <a:gradFill>
                <a:gsLst>
                  <a:gs pos="2917">
                    <a:schemeClr val="tx1"/>
                  </a:gs>
                  <a:gs pos="30000">
                    <a:schemeClr val="tx1"/>
                  </a:gs>
                </a:gsLst>
                <a:lin ang="5400000" scaled="0"/>
              </a:gradFill>
            </a:endParaRPr>
          </a:p>
          <a:p>
            <a:r>
              <a:rPr lang="en-US" sz="2000" dirty="0">
                <a:gradFill>
                  <a:gsLst>
                    <a:gs pos="2917">
                      <a:schemeClr val="tx1"/>
                    </a:gs>
                    <a:gs pos="30000">
                      <a:schemeClr val="tx1"/>
                    </a:gs>
                  </a:gsLst>
                  <a:lin ang="5400000" scaled="0"/>
                </a:gradFill>
              </a:rPr>
              <a:t>October 1, 2019</a:t>
            </a:r>
          </a:p>
        </p:txBody>
      </p:sp>
    </p:spTree>
    <p:extLst>
      <p:ext uri="{BB962C8B-B14F-4D97-AF65-F5344CB8AC3E}">
        <p14:creationId xmlns:p14="http://schemas.microsoft.com/office/powerpoint/2010/main" val="203193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Enlistment Problem</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67307"/>
          </a:xfrm>
        </p:spPr>
        <p:txBody>
          <a:bodyPr>
            <a:normAutofit/>
          </a:bodyPr>
          <a:lstStyle/>
          <a:p>
            <a:r>
              <a:rPr lang="en-US" dirty="0"/>
              <a:t>In </a:t>
            </a:r>
            <a:r>
              <a:rPr lang="en-US" dirty="0" err="1"/>
              <a:t>QuickBuild</a:t>
            </a:r>
            <a:r>
              <a:rPr lang="en-US" dirty="0"/>
              <a:t>, </a:t>
            </a:r>
            <a:r>
              <a:rPr lang="en-US" dirty="0" err="1"/>
              <a:t>BuildXL</a:t>
            </a:r>
            <a:r>
              <a:rPr lang="en-US" dirty="0"/>
              <a:t> builds we mostly use real enlistments</a:t>
            </a:r>
          </a:p>
          <a:p>
            <a:pPr lvl="1"/>
            <a:r>
              <a:rPr lang="en-US" dirty="0"/>
              <a:t>Virtual Filesystem for Git (</a:t>
            </a:r>
            <a:r>
              <a:rPr lang="en-US" dirty="0" err="1"/>
              <a:t>fka</a:t>
            </a:r>
            <a:r>
              <a:rPr lang="en-US" dirty="0"/>
              <a:t> GVFS) for Windows repo (currently)</a:t>
            </a:r>
          </a:p>
          <a:p>
            <a:pPr lvl="1"/>
            <a:r>
              <a:rPr lang="en-US" dirty="0"/>
              <a:t>Pull/update/refresh packages before every build</a:t>
            </a:r>
          </a:p>
          <a:p>
            <a:r>
              <a:rPr lang="en-US" dirty="0"/>
              <a:t>Every build machine in a session synced to the same commit and packages</a:t>
            </a:r>
          </a:p>
          <a:p>
            <a:pPr lvl="1"/>
            <a:r>
              <a:rPr lang="en-US" dirty="0"/>
              <a:t>Same pre-loaded view of the filesystem</a:t>
            </a:r>
          </a:p>
          <a:p>
            <a:r>
              <a:rPr lang="en-US" dirty="0"/>
              <a:t>Maintaining 100K’s of enlistments to avoid up to 4 hours of re-pulling per build is one of CloudBuild’s value adds</a:t>
            </a:r>
          </a:p>
          <a:p>
            <a:pPr lvl="1"/>
            <a:r>
              <a:rPr lang="en-US" dirty="0"/>
              <a:t>Aided by physical machines, full machine reimaging is a low %/day</a:t>
            </a:r>
          </a:p>
          <a:p>
            <a:r>
              <a:rPr lang="en-US" dirty="0"/>
              <a:t>Maintaining enlistments on non-durable VMs is harder</a:t>
            </a:r>
          </a:p>
          <a:p>
            <a:r>
              <a:rPr lang="en-US" dirty="0"/>
              <a:t>And if you have lots of customers that’s a lot of disk space to maintain</a:t>
            </a:r>
          </a:p>
          <a:p>
            <a:endParaRPr lang="en-US" dirty="0"/>
          </a:p>
        </p:txBody>
      </p:sp>
    </p:spTree>
    <p:extLst>
      <p:ext uri="{BB962C8B-B14F-4D97-AF65-F5344CB8AC3E}">
        <p14:creationId xmlns:p14="http://schemas.microsoft.com/office/powerpoint/2010/main" val="325125306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Batch Build </a:t>
            </a:r>
            <a:r>
              <a:rPr lang="en-US" strike="sngStrike" dirty="0" err="1"/>
              <a:t>Problem</a:t>
            </a:r>
            <a:r>
              <a:rPr lang="en-US" dirty="0" err="1"/>
              <a:t>Pattern</a:t>
            </a:r>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16973"/>
          </a:xfrm>
        </p:spPr>
        <p:txBody>
          <a:bodyPr vert="horz" wrap="square" lIns="0" tIns="0" rIns="0" bIns="0" rtlCol="0" anchor="t">
            <a:normAutofit/>
          </a:bodyPr>
          <a:lstStyle/>
          <a:p>
            <a:r>
              <a:rPr lang="en-US" dirty="0">
                <a:latin typeface="Segoe UI Semilight"/>
                <a:cs typeface="Segoe UI Semilight"/>
              </a:rPr>
              <a:t>CloudBuild is a massive batch build system</a:t>
            </a:r>
          </a:p>
          <a:p>
            <a:pPr lvl="1"/>
            <a:r>
              <a:rPr lang="en-US" dirty="0"/>
              <a:t>Rolling builds, PR iteration builds, on-demand buddy builds are focus</a:t>
            </a:r>
            <a:endParaRPr lang="en-US" dirty="0">
              <a:cs typeface="Segoe UI"/>
            </a:endParaRPr>
          </a:p>
          <a:p>
            <a:r>
              <a:rPr lang="en-US" dirty="0">
                <a:latin typeface="Segoe UI Semilight"/>
                <a:cs typeface="Segoe UI Semilight"/>
              </a:rPr>
              <a:t>Dev machines are fat clients typically</a:t>
            </a:r>
          </a:p>
          <a:p>
            <a:pPr lvl="1"/>
            <a:r>
              <a:rPr lang="en-US" dirty="0"/>
              <a:t>No strong virtualization story outside of VFS/GVFS, not for lack of trying</a:t>
            </a:r>
            <a:endParaRPr lang="en-US" dirty="0">
              <a:cs typeface="Segoe UI"/>
            </a:endParaRPr>
          </a:p>
          <a:p>
            <a:r>
              <a:rPr lang="en-US" dirty="0">
                <a:latin typeface="Segoe UI Semilight"/>
                <a:cs typeface="Segoe UI Semilight"/>
              </a:rPr>
              <a:t>Changes to “leaf” components leverage cache from datacenter</a:t>
            </a:r>
          </a:p>
          <a:p>
            <a:r>
              <a:rPr lang="en-US" dirty="0">
                <a:latin typeface="Segoe UI Semilight"/>
                <a:cs typeface="Segoe UI Semilight"/>
              </a:rPr>
              <a:t>Making changes to core components? Rebuild all dependents, no help from batch builds</a:t>
            </a:r>
          </a:p>
          <a:p>
            <a:pPr lvl="1"/>
            <a:r>
              <a:rPr lang="en-US" dirty="0"/>
              <a:t>Good luck being the dev upgrading packages or making a large refactor!</a:t>
            </a:r>
            <a:endParaRPr lang="en-US" dirty="0">
              <a:cs typeface="Segoe UI"/>
            </a:endParaRPr>
          </a:p>
          <a:p>
            <a:pPr lvl="1"/>
            <a:r>
              <a:rPr lang="en-US" dirty="0"/>
              <a:t>We use lots of buddy builds in the datacenter when doing this</a:t>
            </a:r>
          </a:p>
          <a:p>
            <a:endParaRPr lang="en-US" dirty="0">
              <a:cs typeface="Segoe UI"/>
            </a:endParaRPr>
          </a:p>
          <a:p>
            <a:r>
              <a:rPr lang="en-US" dirty="0">
                <a:cs typeface="Segoe UI"/>
              </a:rPr>
              <a:t>Missing: Help </a:t>
            </a:r>
            <a:r>
              <a:rPr lang="en-US" dirty="0" err="1">
                <a:cs typeface="Segoe UI"/>
              </a:rPr>
              <a:t>devs</a:t>
            </a:r>
            <a:r>
              <a:rPr lang="en-US" dirty="0">
                <a:cs typeface="Segoe UI"/>
              </a:rPr>
              <a:t> running fat client toolsets</a:t>
            </a:r>
          </a:p>
          <a:p>
            <a:pPr marL="0" indent="0">
              <a:buNone/>
            </a:pPr>
            <a:endParaRPr lang="en-US" dirty="0"/>
          </a:p>
        </p:txBody>
      </p:sp>
    </p:spTree>
    <p:extLst>
      <p:ext uri="{BB962C8B-B14F-4D97-AF65-F5344CB8AC3E}">
        <p14:creationId xmlns:p14="http://schemas.microsoft.com/office/powerpoint/2010/main" val="1282551589"/>
      </p:ext>
    </p:extLst>
  </p:cSld>
  <p:clrMapOvr>
    <a:masterClrMapping/>
  </p:clrMapOvr>
  <p:transition>
    <p:fade/>
  </p:transition>
  <p:extLst>
    <p:ext uri="{6950BFC3-D8DA-4A85-94F7-54DA5524770B}">
      <p188:commentRel xmlns:p188="http://schemas.microsoft.com/office/powerpoint/2018/8/main" xmlns="" r:id="rId4"/>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914E62-ABA3-4CE5-8A50-854A1B113C6B}"/>
              </a:ext>
            </a:extLst>
          </p:cNvPr>
          <p:cNvSpPr>
            <a:spLocks noGrp="1"/>
          </p:cNvSpPr>
          <p:nvPr>
            <p:ph type="title"/>
          </p:nvPr>
        </p:nvSpPr>
        <p:spPr/>
        <p:txBody>
          <a:bodyPr/>
          <a:lstStyle/>
          <a:p>
            <a:r>
              <a:rPr lang="en-US">
                <a:solidFill>
                  <a:schemeClr val="bg1"/>
                </a:solidFill>
                <a:cs typeface="Segoe UI"/>
              </a:rPr>
              <a:t>The AnyBuild Approach</a:t>
            </a:r>
            <a:endParaRPr lang="en-US">
              <a:solidFill>
                <a:schemeClr val="bg1"/>
              </a:solidFill>
            </a:endParaRPr>
          </a:p>
        </p:txBody>
      </p:sp>
    </p:spTree>
    <p:extLst>
      <p:ext uri="{BB962C8B-B14F-4D97-AF65-F5344CB8AC3E}">
        <p14:creationId xmlns:p14="http://schemas.microsoft.com/office/powerpoint/2010/main" val="3779639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pPr lvl="0" algn="ctr"/>
            <a:r>
              <a:rPr lang="en-US" dirty="0"/>
              <a:t>Microsoft </a:t>
            </a:r>
            <a:r>
              <a:rPr lang="en-US" dirty="0" err="1"/>
              <a:t>AnyBuild</a:t>
            </a:r>
            <a:r>
              <a:rPr lang="en-US" dirty="0"/>
              <a:t> Remote Execution</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334419"/>
          </a:xfrm>
        </p:spPr>
        <p:txBody>
          <a:bodyPr>
            <a:normAutofit/>
          </a:bodyPr>
          <a:lstStyle/>
          <a:p>
            <a:r>
              <a:rPr lang="en-US" dirty="0"/>
              <a:t>Client wraps existing engine, hooks process creation</a:t>
            </a:r>
          </a:p>
          <a:p>
            <a:r>
              <a:rPr lang="en-US" dirty="0"/>
              <a:t>Choose to remote based on current machine state, policies, historical knowledge, agent availability</a:t>
            </a:r>
          </a:p>
          <a:p>
            <a:r>
              <a:rPr lang="en-US" dirty="0"/>
              <a:t>Client and Agent CAS are central to system similar to </a:t>
            </a:r>
            <a:r>
              <a:rPr lang="en-US" dirty="0" err="1"/>
              <a:t>Bazel</a:t>
            </a:r>
            <a:r>
              <a:rPr lang="en-US" dirty="0"/>
              <a:t> RE</a:t>
            </a:r>
          </a:p>
          <a:p>
            <a:pPr lvl="1"/>
            <a:r>
              <a:rPr lang="en-US" dirty="0"/>
              <a:t>Same upload/download </a:t>
            </a:r>
            <a:r>
              <a:rPr lang="en-US" dirty="0" err="1"/>
              <a:t>gRPC</a:t>
            </a:r>
            <a:r>
              <a:rPr lang="en-US" dirty="0"/>
              <a:t> protocol, see later slide</a:t>
            </a:r>
          </a:p>
          <a:p>
            <a:r>
              <a:rPr lang="en-US" dirty="0"/>
              <a:t>Agents are minimal Win10 1903 images with no toolsets installed</a:t>
            </a:r>
          </a:p>
          <a:p>
            <a:r>
              <a:rPr lang="en-US" dirty="0"/>
              <a:t>Filesystem virtualization: Tools see client paths, no difference from running at client</a:t>
            </a:r>
          </a:p>
          <a:p>
            <a:r>
              <a:rPr lang="en-US" dirty="0">
                <a:solidFill>
                  <a:srgbClr val="FF0000"/>
                </a:solidFill>
              </a:rPr>
              <a:t>New:</a:t>
            </a:r>
            <a:r>
              <a:rPr lang="en-US" dirty="0"/>
              <a:t> Agent can reach back to client to pull missing directories and files dynamically, non-hermetic predictions are slower instead of failing</a:t>
            </a:r>
          </a:p>
          <a:p>
            <a:endParaRPr lang="en-US" dirty="0"/>
          </a:p>
          <a:p>
            <a:endParaRPr lang="en-US" dirty="0"/>
          </a:p>
          <a:p>
            <a:endParaRPr lang="en-US" dirty="0"/>
          </a:p>
        </p:txBody>
      </p:sp>
    </p:spTree>
    <p:extLst>
      <p:ext uri="{BB962C8B-B14F-4D97-AF65-F5344CB8AC3E}">
        <p14:creationId xmlns:p14="http://schemas.microsoft.com/office/powerpoint/2010/main" val="170519383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76CEEC87-7F8C-424F-A5C3-ED2FED82F214}"/>
              </a:ext>
            </a:extLst>
          </p:cNvPr>
          <p:cNvSpPr/>
          <p:nvPr/>
        </p:nvSpPr>
        <p:spPr>
          <a:xfrm>
            <a:off x="160944" y="1328385"/>
            <a:ext cx="3266564" cy="4641540"/>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8" name="Rectangle 37">
            <a:extLst>
              <a:ext uri="{FF2B5EF4-FFF2-40B4-BE49-F238E27FC236}">
                <a16:creationId xmlns:a16="http://schemas.microsoft.com/office/drawing/2014/main" id="{E5F41142-A5B3-4E7A-8DBA-A5EF17672E5C}"/>
              </a:ext>
            </a:extLst>
          </p:cNvPr>
          <p:cNvSpPr/>
          <p:nvPr/>
        </p:nvSpPr>
        <p:spPr>
          <a:xfrm>
            <a:off x="7056232" y="1295119"/>
            <a:ext cx="4996747" cy="4641540"/>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3FFA9F3-7F36-4733-ABD9-A29694833043}"/>
              </a:ext>
            </a:extLst>
          </p:cNvPr>
          <p:cNvSpPr>
            <a:spLocks noGrp="1"/>
          </p:cNvSpPr>
          <p:nvPr>
            <p:ph type="title"/>
          </p:nvPr>
        </p:nvSpPr>
        <p:spPr/>
        <p:txBody>
          <a:bodyPr/>
          <a:lstStyle/>
          <a:p>
            <a:r>
              <a:rPr lang="en-US" dirty="0"/>
              <a:t>High Level How-Does-It-Work?</a:t>
            </a:r>
          </a:p>
        </p:txBody>
      </p:sp>
      <p:sp>
        <p:nvSpPr>
          <p:cNvPr id="10" name="TextBox 9">
            <a:extLst>
              <a:ext uri="{FF2B5EF4-FFF2-40B4-BE49-F238E27FC236}">
                <a16:creationId xmlns:a16="http://schemas.microsoft.com/office/drawing/2014/main" id="{F1E7602A-0E15-4361-910E-D098A730BB95}"/>
              </a:ext>
            </a:extLst>
          </p:cNvPr>
          <p:cNvSpPr txBox="1"/>
          <p:nvPr/>
        </p:nvSpPr>
        <p:spPr>
          <a:xfrm>
            <a:off x="278115" y="4143953"/>
            <a:ext cx="1530245"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1. Dev initiates local build command (the same they normally use)</a:t>
            </a:r>
          </a:p>
        </p:txBody>
      </p:sp>
      <p:pic>
        <p:nvPicPr>
          <p:cNvPr id="12" name="Graphic 11" descr="Gears">
            <a:extLst>
              <a:ext uri="{FF2B5EF4-FFF2-40B4-BE49-F238E27FC236}">
                <a16:creationId xmlns:a16="http://schemas.microsoft.com/office/drawing/2014/main" id="{9BEC3C45-07FE-45CF-9E7D-FB293B7E91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60330" y="3149330"/>
            <a:ext cx="914400" cy="914400"/>
          </a:xfrm>
          <a:prstGeom prst="rect">
            <a:avLst/>
          </a:prstGeom>
        </p:spPr>
      </p:pic>
      <p:sp>
        <p:nvSpPr>
          <p:cNvPr id="13" name="TextBox 12">
            <a:extLst>
              <a:ext uri="{FF2B5EF4-FFF2-40B4-BE49-F238E27FC236}">
                <a16:creationId xmlns:a16="http://schemas.microsoft.com/office/drawing/2014/main" id="{1BC45E23-B46E-45DE-9390-9E6C3B4E7A08}"/>
              </a:ext>
            </a:extLst>
          </p:cNvPr>
          <p:cNvSpPr txBox="1"/>
          <p:nvPr/>
        </p:nvSpPr>
        <p:spPr>
          <a:xfrm>
            <a:off x="1860523" y="4146029"/>
            <a:ext cx="1363705"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2. Remote Build Execution Client analyzes which build tasks to offload</a:t>
            </a:r>
          </a:p>
        </p:txBody>
      </p:sp>
      <p:pic>
        <p:nvPicPr>
          <p:cNvPr id="15" name="Graphic 14" descr="Programmer">
            <a:extLst>
              <a:ext uri="{FF2B5EF4-FFF2-40B4-BE49-F238E27FC236}">
                <a16:creationId xmlns:a16="http://schemas.microsoft.com/office/drawing/2014/main" id="{8379E11E-B101-426F-9EEE-8D60E250940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37592" y="3066044"/>
            <a:ext cx="914400" cy="914400"/>
          </a:xfrm>
          <a:prstGeom prst="rect">
            <a:avLst/>
          </a:prstGeom>
        </p:spPr>
      </p:pic>
      <p:pic>
        <p:nvPicPr>
          <p:cNvPr id="20" name="Picture 19">
            <a:extLst>
              <a:ext uri="{FF2B5EF4-FFF2-40B4-BE49-F238E27FC236}">
                <a16:creationId xmlns:a16="http://schemas.microsoft.com/office/drawing/2014/main" id="{54750C53-24CB-4A18-835A-866A732B3E4E}"/>
              </a:ext>
            </a:extLst>
          </p:cNvPr>
          <p:cNvPicPr>
            <a:picLocks noChangeAspect="1"/>
          </p:cNvPicPr>
          <p:nvPr/>
        </p:nvPicPr>
        <p:blipFill>
          <a:blip r:embed="rId6"/>
          <a:stretch>
            <a:fillRect/>
          </a:stretch>
        </p:blipFill>
        <p:spPr>
          <a:xfrm>
            <a:off x="9637842" y="2040943"/>
            <a:ext cx="742950" cy="700088"/>
          </a:xfrm>
          <a:prstGeom prst="rect">
            <a:avLst/>
          </a:prstGeom>
        </p:spPr>
      </p:pic>
      <p:pic>
        <p:nvPicPr>
          <p:cNvPr id="21" name="Picture 20">
            <a:extLst>
              <a:ext uri="{FF2B5EF4-FFF2-40B4-BE49-F238E27FC236}">
                <a16:creationId xmlns:a16="http://schemas.microsoft.com/office/drawing/2014/main" id="{A1B3BAFD-6A22-439E-90E1-C43382C7FDD9}"/>
              </a:ext>
            </a:extLst>
          </p:cNvPr>
          <p:cNvPicPr>
            <a:picLocks noChangeAspect="1"/>
          </p:cNvPicPr>
          <p:nvPr/>
        </p:nvPicPr>
        <p:blipFill>
          <a:blip r:embed="rId6"/>
          <a:stretch>
            <a:fillRect/>
          </a:stretch>
        </p:blipFill>
        <p:spPr>
          <a:xfrm>
            <a:off x="9790242" y="2193343"/>
            <a:ext cx="742950" cy="700088"/>
          </a:xfrm>
          <a:prstGeom prst="rect">
            <a:avLst/>
          </a:prstGeom>
        </p:spPr>
      </p:pic>
      <p:pic>
        <p:nvPicPr>
          <p:cNvPr id="22" name="Picture 21">
            <a:extLst>
              <a:ext uri="{FF2B5EF4-FFF2-40B4-BE49-F238E27FC236}">
                <a16:creationId xmlns:a16="http://schemas.microsoft.com/office/drawing/2014/main" id="{1FA5CE95-B371-490C-A54A-AA2426C34D56}"/>
              </a:ext>
            </a:extLst>
          </p:cNvPr>
          <p:cNvPicPr>
            <a:picLocks noChangeAspect="1"/>
          </p:cNvPicPr>
          <p:nvPr/>
        </p:nvPicPr>
        <p:blipFill>
          <a:blip r:embed="rId6"/>
          <a:stretch>
            <a:fillRect/>
          </a:stretch>
        </p:blipFill>
        <p:spPr>
          <a:xfrm>
            <a:off x="9942642" y="2345743"/>
            <a:ext cx="742950" cy="700088"/>
          </a:xfrm>
          <a:prstGeom prst="rect">
            <a:avLst/>
          </a:prstGeom>
        </p:spPr>
      </p:pic>
      <p:pic>
        <p:nvPicPr>
          <p:cNvPr id="23" name="Picture 22">
            <a:extLst>
              <a:ext uri="{FF2B5EF4-FFF2-40B4-BE49-F238E27FC236}">
                <a16:creationId xmlns:a16="http://schemas.microsoft.com/office/drawing/2014/main" id="{8C065E56-53F6-448E-BE3E-0E6A1750D67D}"/>
              </a:ext>
            </a:extLst>
          </p:cNvPr>
          <p:cNvPicPr>
            <a:picLocks noChangeAspect="1"/>
          </p:cNvPicPr>
          <p:nvPr/>
        </p:nvPicPr>
        <p:blipFill>
          <a:blip r:embed="rId6"/>
          <a:stretch>
            <a:fillRect/>
          </a:stretch>
        </p:blipFill>
        <p:spPr>
          <a:xfrm>
            <a:off x="10095042" y="2498143"/>
            <a:ext cx="742950" cy="700088"/>
          </a:xfrm>
          <a:prstGeom prst="rect">
            <a:avLst/>
          </a:prstGeom>
        </p:spPr>
      </p:pic>
      <p:pic>
        <p:nvPicPr>
          <p:cNvPr id="24" name="Picture 23">
            <a:extLst>
              <a:ext uri="{FF2B5EF4-FFF2-40B4-BE49-F238E27FC236}">
                <a16:creationId xmlns:a16="http://schemas.microsoft.com/office/drawing/2014/main" id="{83D06A9F-3D1E-46C9-BF0E-4561B1BA07A4}"/>
              </a:ext>
            </a:extLst>
          </p:cNvPr>
          <p:cNvPicPr>
            <a:picLocks noChangeAspect="1"/>
          </p:cNvPicPr>
          <p:nvPr/>
        </p:nvPicPr>
        <p:blipFill>
          <a:blip r:embed="rId6"/>
          <a:stretch>
            <a:fillRect/>
          </a:stretch>
        </p:blipFill>
        <p:spPr>
          <a:xfrm>
            <a:off x="10247442" y="2650543"/>
            <a:ext cx="742950" cy="700088"/>
          </a:xfrm>
          <a:prstGeom prst="rect">
            <a:avLst/>
          </a:prstGeom>
        </p:spPr>
      </p:pic>
      <p:pic>
        <p:nvPicPr>
          <p:cNvPr id="25" name="Picture 24">
            <a:extLst>
              <a:ext uri="{FF2B5EF4-FFF2-40B4-BE49-F238E27FC236}">
                <a16:creationId xmlns:a16="http://schemas.microsoft.com/office/drawing/2014/main" id="{316A3ADA-BCC6-477A-B2FE-A544CBE110E9}"/>
              </a:ext>
            </a:extLst>
          </p:cNvPr>
          <p:cNvPicPr>
            <a:picLocks noChangeAspect="1"/>
          </p:cNvPicPr>
          <p:nvPr/>
        </p:nvPicPr>
        <p:blipFill>
          <a:blip r:embed="rId6"/>
          <a:stretch>
            <a:fillRect/>
          </a:stretch>
        </p:blipFill>
        <p:spPr>
          <a:xfrm>
            <a:off x="10399842" y="2802943"/>
            <a:ext cx="742950" cy="700088"/>
          </a:xfrm>
          <a:prstGeom prst="rect">
            <a:avLst/>
          </a:prstGeom>
        </p:spPr>
      </p:pic>
      <p:pic>
        <p:nvPicPr>
          <p:cNvPr id="26" name="Picture 25">
            <a:extLst>
              <a:ext uri="{FF2B5EF4-FFF2-40B4-BE49-F238E27FC236}">
                <a16:creationId xmlns:a16="http://schemas.microsoft.com/office/drawing/2014/main" id="{DB855052-28C8-4B8C-B6F6-8C6D30955530}"/>
              </a:ext>
            </a:extLst>
          </p:cNvPr>
          <p:cNvPicPr>
            <a:picLocks noChangeAspect="1"/>
          </p:cNvPicPr>
          <p:nvPr/>
        </p:nvPicPr>
        <p:blipFill>
          <a:blip r:embed="rId6"/>
          <a:stretch>
            <a:fillRect/>
          </a:stretch>
        </p:blipFill>
        <p:spPr>
          <a:xfrm>
            <a:off x="10552242" y="2955343"/>
            <a:ext cx="742950" cy="700088"/>
          </a:xfrm>
          <a:prstGeom prst="rect">
            <a:avLst/>
          </a:prstGeom>
        </p:spPr>
      </p:pic>
      <p:pic>
        <p:nvPicPr>
          <p:cNvPr id="27" name="Picture 26">
            <a:extLst>
              <a:ext uri="{FF2B5EF4-FFF2-40B4-BE49-F238E27FC236}">
                <a16:creationId xmlns:a16="http://schemas.microsoft.com/office/drawing/2014/main" id="{49AB05BE-87D8-4DA0-AF88-ECD58A67155A}"/>
              </a:ext>
            </a:extLst>
          </p:cNvPr>
          <p:cNvPicPr>
            <a:picLocks noChangeAspect="1"/>
          </p:cNvPicPr>
          <p:nvPr/>
        </p:nvPicPr>
        <p:blipFill>
          <a:blip r:embed="rId7"/>
          <a:stretch>
            <a:fillRect/>
          </a:stretch>
        </p:blipFill>
        <p:spPr>
          <a:xfrm>
            <a:off x="7618214" y="2065293"/>
            <a:ext cx="1122161" cy="885917"/>
          </a:xfrm>
          <a:prstGeom prst="rect">
            <a:avLst/>
          </a:prstGeom>
        </p:spPr>
      </p:pic>
      <p:sp>
        <p:nvSpPr>
          <p:cNvPr id="30" name="TextBox 29">
            <a:extLst>
              <a:ext uri="{FF2B5EF4-FFF2-40B4-BE49-F238E27FC236}">
                <a16:creationId xmlns:a16="http://schemas.microsoft.com/office/drawing/2014/main" id="{44A906EE-A3FE-4F90-9CC3-13F573D844D5}"/>
              </a:ext>
            </a:extLst>
          </p:cNvPr>
          <p:cNvSpPr txBox="1"/>
          <p:nvPr/>
        </p:nvSpPr>
        <p:spPr>
          <a:xfrm>
            <a:off x="7056232" y="2986149"/>
            <a:ext cx="2537897"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Agent Coordinator intelligently allocates VMs (number + size) to optimize build time &amp; distributes build tasks among VMs</a:t>
            </a:r>
          </a:p>
        </p:txBody>
      </p:sp>
      <p:pic>
        <p:nvPicPr>
          <p:cNvPr id="31" name="Picture 30">
            <a:extLst>
              <a:ext uri="{FF2B5EF4-FFF2-40B4-BE49-F238E27FC236}">
                <a16:creationId xmlns:a16="http://schemas.microsoft.com/office/drawing/2014/main" id="{E8FC1BD9-44A6-45F4-B8CF-EF37837E915D}"/>
              </a:ext>
            </a:extLst>
          </p:cNvPr>
          <p:cNvPicPr>
            <a:picLocks noChangeAspect="1"/>
          </p:cNvPicPr>
          <p:nvPr/>
        </p:nvPicPr>
        <p:blipFill>
          <a:blip r:embed="rId7"/>
          <a:stretch>
            <a:fillRect/>
          </a:stretch>
        </p:blipFill>
        <p:spPr>
          <a:xfrm>
            <a:off x="7527546" y="3827125"/>
            <a:ext cx="1180464" cy="931945"/>
          </a:xfrm>
          <a:prstGeom prst="rect">
            <a:avLst/>
          </a:prstGeom>
        </p:spPr>
      </p:pic>
      <p:sp>
        <p:nvSpPr>
          <p:cNvPr id="32" name="TextBox 31">
            <a:extLst>
              <a:ext uri="{FF2B5EF4-FFF2-40B4-BE49-F238E27FC236}">
                <a16:creationId xmlns:a16="http://schemas.microsoft.com/office/drawing/2014/main" id="{B7CFD3B9-2061-439F-8FF6-015515137FA7}"/>
              </a:ext>
            </a:extLst>
          </p:cNvPr>
          <p:cNvSpPr txBox="1"/>
          <p:nvPr/>
        </p:nvSpPr>
        <p:spPr>
          <a:xfrm>
            <a:off x="7143015" y="4806545"/>
            <a:ext cx="222673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CAS manages the cache of previous build inputs and outputs</a:t>
            </a:r>
          </a:p>
        </p:txBody>
      </p:sp>
      <p:sp>
        <p:nvSpPr>
          <p:cNvPr id="34" name="Arrow: Right 33">
            <a:extLst>
              <a:ext uri="{FF2B5EF4-FFF2-40B4-BE49-F238E27FC236}">
                <a16:creationId xmlns:a16="http://schemas.microsoft.com/office/drawing/2014/main" id="{9910380C-097C-412D-956F-B787DDFB0584}"/>
              </a:ext>
            </a:extLst>
          </p:cNvPr>
          <p:cNvSpPr/>
          <p:nvPr/>
        </p:nvSpPr>
        <p:spPr>
          <a:xfrm>
            <a:off x="3479671" y="3310518"/>
            <a:ext cx="3576561" cy="5518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3. Copy delta of files to build in cloud</a:t>
            </a:r>
          </a:p>
        </p:txBody>
      </p:sp>
      <p:sp>
        <p:nvSpPr>
          <p:cNvPr id="35" name="TextBox 34">
            <a:extLst>
              <a:ext uri="{FF2B5EF4-FFF2-40B4-BE49-F238E27FC236}">
                <a16:creationId xmlns:a16="http://schemas.microsoft.com/office/drawing/2014/main" id="{E4F277C0-EF5C-494F-A2F6-B6CAA725C67E}"/>
              </a:ext>
            </a:extLst>
          </p:cNvPr>
          <p:cNvSpPr txBox="1"/>
          <p:nvPr/>
        </p:nvSpPr>
        <p:spPr>
          <a:xfrm>
            <a:off x="9899977" y="3690244"/>
            <a:ext cx="197943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VMs run the required build tasks in parallel, leveraging peer-to-peer CAS</a:t>
            </a:r>
          </a:p>
        </p:txBody>
      </p:sp>
      <p:sp>
        <p:nvSpPr>
          <p:cNvPr id="37" name="Arrow: Left 36">
            <a:extLst>
              <a:ext uri="{FF2B5EF4-FFF2-40B4-BE49-F238E27FC236}">
                <a16:creationId xmlns:a16="http://schemas.microsoft.com/office/drawing/2014/main" id="{5193266A-26A4-4FDF-8571-B7850CCEB40E}"/>
              </a:ext>
            </a:extLst>
          </p:cNvPr>
          <p:cNvSpPr/>
          <p:nvPr/>
        </p:nvSpPr>
        <p:spPr>
          <a:xfrm>
            <a:off x="3507939" y="4015568"/>
            <a:ext cx="3496130" cy="55054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4. Copy offloaded build outputs</a:t>
            </a:r>
          </a:p>
        </p:txBody>
      </p:sp>
      <p:sp>
        <p:nvSpPr>
          <p:cNvPr id="39" name="TextBox 38">
            <a:extLst>
              <a:ext uri="{FF2B5EF4-FFF2-40B4-BE49-F238E27FC236}">
                <a16:creationId xmlns:a16="http://schemas.microsoft.com/office/drawing/2014/main" id="{1EF108DB-8730-4E6A-A4FE-43DF51D84A29}"/>
              </a:ext>
            </a:extLst>
          </p:cNvPr>
          <p:cNvSpPr txBox="1"/>
          <p:nvPr/>
        </p:nvSpPr>
        <p:spPr>
          <a:xfrm>
            <a:off x="7985553" y="1362834"/>
            <a:ext cx="313810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Remote Build Execution Service</a:t>
            </a:r>
          </a:p>
        </p:txBody>
      </p:sp>
      <p:sp>
        <p:nvSpPr>
          <p:cNvPr id="41" name="TextBox 40">
            <a:extLst>
              <a:ext uri="{FF2B5EF4-FFF2-40B4-BE49-F238E27FC236}">
                <a16:creationId xmlns:a16="http://schemas.microsoft.com/office/drawing/2014/main" id="{2EFD4F10-8056-48E2-88FD-190AC89CEBCB}"/>
              </a:ext>
            </a:extLst>
          </p:cNvPr>
          <p:cNvSpPr txBox="1"/>
          <p:nvPr/>
        </p:nvSpPr>
        <p:spPr>
          <a:xfrm>
            <a:off x="257380" y="5165175"/>
            <a:ext cx="172704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5. Merge build results (re-use from cache when</a:t>
            </a:r>
            <a:r>
              <a:rPr kumimoji="0" lang="en-US" sz="1200" b="0" i="0" u="none" strike="noStrike" kern="1200" cap="none" spc="0" normalizeH="0" noProof="0" dirty="0">
                <a:ln>
                  <a:noFill/>
                </a:ln>
                <a:solidFill>
                  <a:prstClr val="black"/>
                </a:solidFill>
                <a:effectLst/>
                <a:uLnTx/>
                <a:uFillTx/>
                <a:latin typeface="Calibri" panose="020F0502020204030204"/>
                <a:ea typeface="+mn-ea"/>
                <a:cs typeface="+mn-cs"/>
              </a:rPr>
              <a:t> possible)</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3" name="TextBox 42">
            <a:extLst>
              <a:ext uri="{FF2B5EF4-FFF2-40B4-BE49-F238E27FC236}">
                <a16:creationId xmlns:a16="http://schemas.microsoft.com/office/drawing/2014/main" id="{71434065-466D-498E-BD49-718549703EF3}"/>
              </a:ext>
            </a:extLst>
          </p:cNvPr>
          <p:cNvSpPr txBox="1"/>
          <p:nvPr/>
        </p:nvSpPr>
        <p:spPr>
          <a:xfrm>
            <a:off x="606061" y="1357883"/>
            <a:ext cx="210525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Dev Desktop/Laptop</a:t>
            </a:r>
          </a:p>
        </p:txBody>
      </p:sp>
      <p:sp>
        <p:nvSpPr>
          <p:cNvPr id="44" name="TextBox 43">
            <a:extLst>
              <a:ext uri="{FF2B5EF4-FFF2-40B4-BE49-F238E27FC236}">
                <a16:creationId xmlns:a16="http://schemas.microsoft.com/office/drawing/2014/main" id="{50CD0B54-B4CB-4B59-B325-CBF7E6D0B2BF}"/>
              </a:ext>
            </a:extLst>
          </p:cNvPr>
          <p:cNvSpPr txBox="1"/>
          <p:nvPr/>
        </p:nvSpPr>
        <p:spPr>
          <a:xfrm>
            <a:off x="4428144" y="6807937"/>
            <a:ext cx="1847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5" name="TextBox 44">
            <a:extLst>
              <a:ext uri="{FF2B5EF4-FFF2-40B4-BE49-F238E27FC236}">
                <a16:creationId xmlns:a16="http://schemas.microsoft.com/office/drawing/2014/main" id="{CA39E9CA-B6ED-46FB-8ED1-B65FA0AAE949}"/>
              </a:ext>
            </a:extLst>
          </p:cNvPr>
          <p:cNvSpPr txBox="1"/>
          <p:nvPr/>
        </p:nvSpPr>
        <p:spPr>
          <a:xfrm>
            <a:off x="3427508" y="6317889"/>
            <a:ext cx="5668255" cy="369332"/>
          </a:xfrm>
          <a:prstGeom prst="rect">
            <a:avLst/>
          </a:prstGeom>
          <a:noFill/>
          <a:ln>
            <a:solidFill>
              <a:schemeClr val="accent5">
                <a:shade val="50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If service is unavailable, local build works transparently</a:t>
            </a:r>
          </a:p>
        </p:txBody>
      </p:sp>
      <p:sp>
        <p:nvSpPr>
          <p:cNvPr id="36" name="TextBox 35">
            <a:extLst>
              <a:ext uri="{FF2B5EF4-FFF2-40B4-BE49-F238E27FC236}">
                <a16:creationId xmlns:a16="http://schemas.microsoft.com/office/drawing/2014/main" id="{C95098D7-3D85-4246-83FB-550DF3E01674}"/>
              </a:ext>
            </a:extLst>
          </p:cNvPr>
          <p:cNvSpPr txBox="1"/>
          <p:nvPr/>
        </p:nvSpPr>
        <p:spPr>
          <a:xfrm>
            <a:off x="160944" y="1953030"/>
            <a:ext cx="3266564" cy="940401"/>
          </a:xfrm>
          <a:prstGeom prst="rect">
            <a:avLst/>
          </a:prstGeom>
          <a:solidFill>
            <a:schemeClr val="bg2"/>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defPPr>
              <a:defRPr lang="en-US"/>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Remote Build Execution client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Lives within regular build command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Integrated update mechanism</a:t>
            </a:r>
          </a:p>
        </p:txBody>
      </p:sp>
      <p:sp>
        <p:nvSpPr>
          <p:cNvPr id="3" name="Rectangle 2">
            <a:extLst>
              <a:ext uri="{FF2B5EF4-FFF2-40B4-BE49-F238E27FC236}">
                <a16:creationId xmlns:a16="http://schemas.microsoft.com/office/drawing/2014/main" id="{E7DF73BD-0586-4157-82DE-E3E5562941D2}"/>
              </a:ext>
            </a:extLst>
          </p:cNvPr>
          <p:cNvSpPr/>
          <p:nvPr/>
        </p:nvSpPr>
        <p:spPr>
          <a:xfrm>
            <a:off x="5908558" y="3138498"/>
            <a:ext cx="240772" cy="363946"/>
          </a:xfrm>
          <a:prstGeom prst="rect">
            <a:avLst/>
          </a:prstGeom>
        </p:spPr>
        <p:txBody>
          <a:bodyPr wrap="none">
            <a:spAutoFit/>
          </a:bodyPr>
          <a:lstStyle/>
          <a:p>
            <a:r>
              <a:rPr lang="en-US" dirty="0">
                <a:solidFill>
                  <a:srgbClr val="000000"/>
                </a:solidFill>
                <a:latin typeface="Times New Roman" panose="02020603050405020304" pitchFamily="18" charset="0"/>
              </a:rPr>
              <a:t> </a:t>
            </a:r>
            <a:endParaRPr lang="en-US" dirty="0"/>
          </a:p>
        </p:txBody>
      </p:sp>
    </p:spTree>
    <p:extLst>
      <p:ext uri="{BB962C8B-B14F-4D97-AF65-F5344CB8AC3E}">
        <p14:creationId xmlns:p14="http://schemas.microsoft.com/office/powerpoint/2010/main" val="31504464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grpId="0" nodeType="clickEffect">
                                  <p:stCondLst>
                                    <p:cond delay="0"/>
                                  </p:stCondLst>
                                  <p:childTnLst>
                                    <p:animClr clrSpc="rgb" dir="cw">
                                      <p:cBhvr>
                                        <p:cTn id="6" dur="2000" fill="hold"/>
                                        <p:tgtEl>
                                          <p:spTgt spid="10"/>
                                        </p:tgtEl>
                                        <p:attrNameLst>
                                          <p:attrName>fillcolor</p:attrName>
                                        </p:attrNameLst>
                                      </p:cBhvr>
                                      <p:to>
                                        <a:srgbClr val="41DD5B"/>
                                      </p:to>
                                    </p:animClr>
                                    <p:set>
                                      <p:cBhvr>
                                        <p:cTn id="7" dur="2000" fill="hold"/>
                                        <p:tgtEl>
                                          <p:spTgt spid="10"/>
                                        </p:tgtEl>
                                        <p:attrNameLst>
                                          <p:attrName>fill.type</p:attrName>
                                        </p:attrNameLst>
                                      </p:cBhvr>
                                      <p:to>
                                        <p:strVal val="solid"/>
                                      </p:to>
                                    </p:set>
                                    <p:set>
                                      <p:cBhvr>
                                        <p:cTn id="8" dur="2000" fill="hold"/>
                                        <p:tgtEl>
                                          <p:spTgt spid="10"/>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13"/>
                                        </p:tgtEl>
                                        <p:attrNameLst>
                                          <p:attrName>fillcolor</p:attrName>
                                        </p:attrNameLst>
                                      </p:cBhvr>
                                      <p:to>
                                        <a:srgbClr val="41DD5B"/>
                                      </p:to>
                                    </p:animClr>
                                    <p:set>
                                      <p:cBhvr>
                                        <p:cTn id="13" dur="2000" fill="hold"/>
                                        <p:tgtEl>
                                          <p:spTgt spid="13"/>
                                        </p:tgtEl>
                                        <p:attrNameLst>
                                          <p:attrName>fill.type</p:attrName>
                                        </p:attrNameLst>
                                      </p:cBhvr>
                                      <p:to>
                                        <p:strVal val="solid"/>
                                      </p:to>
                                    </p:set>
                                    <p:set>
                                      <p:cBhvr>
                                        <p:cTn id="14" dur="2000" fill="hold"/>
                                        <p:tgtEl>
                                          <p:spTgt spid="13"/>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34"/>
                                        </p:tgtEl>
                                        <p:attrNameLst>
                                          <p:attrName>fillcolor</p:attrName>
                                        </p:attrNameLst>
                                      </p:cBhvr>
                                      <p:to>
                                        <a:srgbClr val="41DD5B"/>
                                      </p:to>
                                    </p:animClr>
                                    <p:set>
                                      <p:cBhvr>
                                        <p:cTn id="19" dur="2000" fill="hold"/>
                                        <p:tgtEl>
                                          <p:spTgt spid="34"/>
                                        </p:tgtEl>
                                        <p:attrNameLst>
                                          <p:attrName>fill.type</p:attrName>
                                        </p:attrNameLst>
                                      </p:cBhvr>
                                      <p:to>
                                        <p:strVal val="solid"/>
                                      </p:to>
                                    </p:set>
                                    <p:set>
                                      <p:cBhvr>
                                        <p:cTn id="20" dur="2000" fill="hold"/>
                                        <p:tgtEl>
                                          <p:spTgt spid="34"/>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37"/>
                                        </p:tgtEl>
                                        <p:attrNameLst>
                                          <p:attrName>fillcolor</p:attrName>
                                        </p:attrNameLst>
                                      </p:cBhvr>
                                      <p:to>
                                        <a:srgbClr val="41DD5B"/>
                                      </p:to>
                                    </p:animClr>
                                    <p:set>
                                      <p:cBhvr>
                                        <p:cTn id="25" dur="2000" fill="hold"/>
                                        <p:tgtEl>
                                          <p:spTgt spid="37"/>
                                        </p:tgtEl>
                                        <p:attrNameLst>
                                          <p:attrName>fill.type</p:attrName>
                                        </p:attrNameLst>
                                      </p:cBhvr>
                                      <p:to>
                                        <p:strVal val="solid"/>
                                      </p:to>
                                    </p:set>
                                    <p:set>
                                      <p:cBhvr>
                                        <p:cTn id="26" dur="2000" fill="hold"/>
                                        <p:tgtEl>
                                          <p:spTgt spid="37"/>
                                        </p:tgtEl>
                                        <p:attrNameLst>
                                          <p:attrName>fill.on</p:attrName>
                                        </p:attrNameLst>
                                      </p:cBhvr>
                                      <p:to>
                                        <p:strVal val="true"/>
                                      </p:to>
                                    </p:set>
                                  </p:childTnLst>
                                </p:cTn>
                              </p:par>
                            </p:childTnLst>
                          </p:cTn>
                        </p:par>
                      </p:childTnLst>
                    </p:cTn>
                  </p:par>
                  <p:par>
                    <p:cTn id="27" fill="hold">
                      <p:stCondLst>
                        <p:cond delay="indefinite"/>
                      </p:stCondLst>
                      <p:childTnLst>
                        <p:par>
                          <p:cTn id="28" fill="hold">
                            <p:stCondLst>
                              <p:cond delay="0"/>
                            </p:stCondLst>
                            <p:childTnLst>
                              <p:par>
                                <p:cTn id="29" presetID="1" presetClass="emph" presetSubtype="2" fill="hold" nodeType="clickEffect">
                                  <p:stCondLst>
                                    <p:cond delay="0"/>
                                  </p:stCondLst>
                                  <p:childTnLst>
                                    <p:animClr clrSpc="rgb" dir="cw">
                                      <p:cBhvr>
                                        <p:cTn id="30" dur="2000" fill="hold"/>
                                        <p:tgtEl>
                                          <p:spTgt spid="41"/>
                                        </p:tgtEl>
                                        <p:attrNameLst>
                                          <p:attrName>fillcolor</p:attrName>
                                        </p:attrNameLst>
                                      </p:cBhvr>
                                      <p:to>
                                        <a:srgbClr val="41DD5B"/>
                                      </p:to>
                                    </p:animClr>
                                    <p:set>
                                      <p:cBhvr>
                                        <p:cTn id="31" dur="2000" fill="hold"/>
                                        <p:tgtEl>
                                          <p:spTgt spid="41"/>
                                        </p:tgtEl>
                                        <p:attrNameLst>
                                          <p:attrName>fill.type</p:attrName>
                                        </p:attrNameLst>
                                      </p:cBhvr>
                                      <p:to>
                                        <p:strVal val="solid"/>
                                      </p:to>
                                    </p:set>
                                    <p:set>
                                      <p:cBhvr>
                                        <p:cTn id="32" dur="2000" fill="hold"/>
                                        <p:tgtEl>
                                          <p:spTgt spid="41"/>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914E62-ABA3-4CE5-8A50-854A1B113C6B}"/>
              </a:ext>
            </a:extLst>
          </p:cNvPr>
          <p:cNvSpPr>
            <a:spLocks noGrp="1"/>
          </p:cNvSpPr>
          <p:nvPr>
            <p:ph type="title"/>
          </p:nvPr>
        </p:nvSpPr>
        <p:spPr/>
        <p:txBody>
          <a:bodyPr/>
          <a:lstStyle/>
          <a:p>
            <a:r>
              <a:rPr lang="en-US">
                <a:solidFill>
                  <a:schemeClr val="bg1"/>
                </a:solidFill>
              </a:rPr>
              <a:t>First Results</a:t>
            </a:r>
          </a:p>
        </p:txBody>
      </p:sp>
    </p:spTree>
    <p:extLst>
      <p:ext uri="{BB962C8B-B14F-4D97-AF65-F5344CB8AC3E}">
        <p14:creationId xmlns:p14="http://schemas.microsoft.com/office/powerpoint/2010/main" val="754046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Beefy desktop – 8 minutes saved of 18.5</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p:txBody>
          <a:bodyPr>
            <a:normAutofit/>
          </a:bodyPr>
          <a:lstStyle/>
          <a:p>
            <a:endParaRPr lang="en-US" dirty="0"/>
          </a:p>
          <a:p>
            <a:endParaRPr lang="en-US" dirty="0"/>
          </a:p>
        </p:txBody>
      </p:sp>
      <p:pic>
        <p:nvPicPr>
          <p:cNvPr id="4" name="Picture 3">
            <a:extLst>
              <a:ext uri="{FF2B5EF4-FFF2-40B4-BE49-F238E27FC236}">
                <a16:creationId xmlns:a16="http://schemas.microsoft.com/office/drawing/2014/main" id="{90B98680-65AA-4C17-88E6-2B34451594D5}"/>
              </a:ext>
            </a:extLst>
          </p:cNvPr>
          <p:cNvPicPr>
            <a:picLocks noChangeAspect="1"/>
          </p:cNvPicPr>
          <p:nvPr/>
        </p:nvPicPr>
        <p:blipFill>
          <a:blip r:embed="rId2"/>
          <a:stretch>
            <a:fillRect/>
          </a:stretch>
        </p:blipFill>
        <p:spPr>
          <a:xfrm>
            <a:off x="1146023" y="1011198"/>
            <a:ext cx="9894873" cy="5800672"/>
          </a:xfrm>
          <a:prstGeom prst="rect">
            <a:avLst/>
          </a:prstGeom>
        </p:spPr>
      </p:pic>
    </p:spTree>
    <p:extLst>
      <p:ext uri="{BB962C8B-B14F-4D97-AF65-F5344CB8AC3E}">
        <p14:creationId xmlns:p14="http://schemas.microsoft.com/office/powerpoint/2010/main" val="4180872131"/>
      </p:ext>
    </p:extLst>
  </p:cSld>
  <p:clrMapOvr>
    <a:masterClrMapping/>
  </p:clrMapOvr>
  <p:transition>
    <p:fade/>
  </p:transition>
  <p:extLst>
    <p:ext uri="{6950BFC3-D8DA-4A85-94F7-54DA5524770B}">
      <p188:commentRel xmlns:p188="http://schemas.microsoft.com/office/powerpoint/2018/8/main" xmlns="" r:id="rId3"/>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Laptop – 36 of 70 minutes saved</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p:txBody>
          <a:bodyPr>
            <a:normAutofit/>
          </a:bodyPr>
          <a:lstStyle/>
          <a:p>
            <a:endParaRPr lang="en-US" dirty="0"/>
          </a:p>
          <a:p>
            <a:endParaRPr lang="en-US" dirty="0"/>
          </a:p>
        </p:txBody>
      </p:sp>
      <p:pic>
        <p:nvPicPr>
          <p:cNvPr id="6" name="Picture 5">
            <a:extLst>
              <a:ext uri="{FF2B5EF4-FFF2-40B4-BE49-F238E27FC236}">
                <a16:creationId xmlns:a16="http://schemas.microsoft.com/office/drawing/2014/main" id="{BF277E24-17D2-4BE7-94E3-5EE137F7EB47}"/>
              </a:ext>
            </a:extLst>
          </p:cNvPr>
          <p:cNvPicPr>
            <a:picLocks noChangeAspect="1"/>
          </p:cNvPicPr>
          <p:nvPr/>
        </p:nvPicPr>
        <p:blipFill>
          <a:blip r:embed="rId2"/>
          <a:stretch>
            <a:fillRect/>
          </a:stretch>
        </p:blipFill>
        <p:spPr>
          <a:xfrm>
            <a:off x="1165034" y="1011198"/>
            <a:ext cx="9861932" cy="5785649"/>
          </a:xfrm>
          <a:prstGeom prst="rect">
            <a:avLst/>
          </a:prstGeom>
        </p:spPr>
      </p:pic>
    </p:spTree>
    <p:extLst>
      <p:ext uri="{BB962C8B-B14F-4D97-AF65-F5344CB8AC3E}">
        <p14:creationId xmlns:p14="http://schemas.microsoft.com/office/powerpoint/2010/main" val="352714647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59F33-6029-47F5-A4BF-38EC640D1733}"/>
              </a:ext>
            </a:extLst>
          </p:cNvPr>
          <p:cNvSpPr>
            <a:spLocks noGrp="1"/>
          </p:cNvSpPr>
          <p:nvPr>
            <p:ph type="title"/>
          </p:nvPr>
        </p:nvSpPr>
        <p:spPr/>
        <p:txBody>
          <a:bodyPr/>
          <a:lstStyle/>
          <a:p>
            <a:r>
              <a:rPr lang="en-US" dirty="0"/>
              <a:t>Details</a:t>
            </a:r>
          </a:p>
        </p:txBody>
      </p:sp>
      <p:sp>
        <p:nvSpPr>
          <p:cNvPr id="3" name="Text Placeholder 2">
            <a:extLst>
              <a:ext uri="{FF2B5EF4-FFF2-40B4-BE49-F238E27FC236}">
                <a16:creationId xmlns:a16="http://schemas.microsoft.com/office/drawing/2014/main" id="{91AF69AB-0E59-487C-AE1A-9B3EE6AF25B5}"/>
              </a:ext>
            </a:extLst>
          </p:cNvPr>
          <p:cNvSpPr>
            <a:spLocks noGrp="1"/>
          </p:cNvSpPr>
          <p:nvPr>
            <p:ph type="body" sz="quarter" idx="10"/>
          </p:nvPr>
        </p:nvSpPr>
        <p:spPr>
          <a:xfrm>
            <a:off x="584200" y="1435497"/>
            <a:ext cx="11018520" cy="5292474"/>
          </a:xfrm>
        </p:spPr>
        <p:txBody>
          <a:bodyPr vert="horz" wrap="square" lIns="0" tIns="0" rIns="0" bIns="0" rtlCol="0" anchor="t">
            <a:normAutofit fontScale="92500" lnSpcReduction="20000"/>
          </a:bodyPr>
          <a:lstStyle/>
          <a:p>
            <a:r>
              <a:rPr lang="en-US" dirty="0"/>
              <a:t>6/12 core: Desktop dev machine, 64GB mem, M.2 SSD</a:t>
            </a:r>
          </a:p>
          <a:p>
            <a:r>
              <a:rPr lang="en-US" dirty="0"/>
              <a:t>2/4 core: Laptop, 16GB mem, SSD</a:t>
            </a:r>
          </a:p>
          <a:p>
            <a:r>
              <a:rPr lang="en-US" dirty="0">
                <a:latin typeface="Segoe UI Semilight"/>
                <a:cs typeface="Segoe UI Semilight"/>
              </a:rPr>
              <a:t>Internal C++-heavy mid-sized repo</a:t>
            </a:r>
          </a:p>
          <a:p>
            <a:pPr lvl="1"/>
            <a:r>
              <a:rPr lang="en-US" dirty="0"/>
              <a:t>500 MSBuild projects, 300 </a:t>
            </a:r>
            <a:r>
              <a:rPr lang="en-US" dirty="0" err="1"/>
              <a:t>vcxproj</a:t>
            </a:r>
            <a:r>
              <a:rPr lang="en-US" dirty="0"/>
              <a:t> (C++)</a:t>
            </a:r>
          </a:p>
          <a:p>
            <a:r>
              <a:rPr lang="en-US" dirty="0"/>
              <a:t>25 build agents plus service coordinator VMs in shared 96-core team deployment with from 2 to 16 cores per agent</a:t>
            </a:r>
          </a:p>
          <a:p>
            <a:pPr lvl="1"/>
            <a:r>
              <a:rPr lang="en-US" dirty="0"/>
              <a:t>Azure D2 v2 generic compute VMs preferred for agents</a:t>
            </a:r>
          </a:p>
          <a:p>
            <a:pPr lvl="1"/>
            <a:r>
              <a:rPr lang="en-US" dirty="0"/>
              <a:t>v3 would be less expensive per core but less capable, temp drive is too small on 2-core SKU</a:t>
            </a:r>
          </a:p>
          <a:p>
            <a:pPr lvl="1"/>
            <a:r>
              <a:rPr lang="en-US" dirty="0"/>
              <a:t>Deployment would cost ~$2K/month in VM time running only during business hours (50 hours/week) assuming full retail metered VM billing</a:t>
            </a:r>
            <a:endParaRPr lang="en-US" dirty="0">
              <a:cs typeface="Segoe UI"/>
            </a:endParaRPr>
          </a:p>
          <a:p>
            <a:r>
              <a:rPr lang="en-US" dirty="0"/>
              <a:t>cl.exe (compiler) remoting only (like </a:t>
            </a:r>
            <a:r>
              <a:rPr lang="en-US" dirty="0">
                <a:hlinkClick r:id="rId2"/>
              </a:rPr>
              <a:t>Goma</a:t>
            </a:r>
            <a:r>
              <a:rPr lang="en-US" dirty="0"/>
              <a:t>)</a:t>
            </a:r>
          </a:p>
          <a:p>
            <a:r>
              <a:rPr lang="en-US" dirty="0"/>
              <a:t>Debug full build with no LTCG linking</a:t>
            </a:r>
          </a:p>
          <a:p>
            <a:r>
              <a:rPr lang="en-US" dirty="0"/>
              <a:t>MSBuild parallelism settings at +50% meaning /m:18 for the 6/12 core and /m:6 for the 2/4 core</a:t>
            </a:r>
          </a:p>
          <a:p>
            <a:r>
              <a:rPr lang="en-US" dirty="0" err="1"/>
              <a:t>AnyBuild</a:t>
            </a:r>
            <a:r>
              <a:rPr lang="en-US" dirty="0"/>
              <a:t> </a:t>
            </a:r>
            <a:r>
              <a:rPr lang="en-US" dirty="0" err="1"/>
              <a:t>MinParallelism</a:t>
            </a:r>
            <a:r>
              <a:rPr lang="en-US" dirty="0"/>
              <a:t>=4 to remote only larger compilations (4+ </a:t>
            </a:r>
            <a:r>
              <a:rPr lang="en-US" dirty="0" err="1"/>
              <a:t>cpp</a:t>
            </a:r>
            <a:r>
              <a:rPr lang="en-US" dirty="0"/>
              <a:t> files)</a:t>
            </a:r>
          </a:p>
          <a:p>
            <a:endParaRPr lang="en-US" dirty="0"/>
          </a:p>
        </p:txBody>
      </p:sp>
    </p:spTree>
    <p:extLst>
      <p:ext uri="{BB962C8B-B14F-4D97-AF65-F5344CB8AC3E}">
        <p14:creationId xmlns:p14="http://schemas.microsoft.com/office/powerpoint/2010/main" val="369654348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914E62-ABA3-4CE5-8A50-854A1B113C6B}"/>
              </a:ext>
            </a:extLst>
          </p:cNvPr>
          <p:cNvSpPr>
            <a:spLocks noGrp="1"/>
          </p:cNvSpPr>
          <p:nvPr>
            <p:ph type="title"/>
          </p:nvPr>
        </p:nvSpPr>
        <p:spPr/>
        <p:txBody>
          <a:bodyPr/>
          <a:lstStyle/>
          <a:p>
            <a:r>
              <a:rPr lang="en-US" dirty="0">
                <a:solidFill>
                  <a:schemeClr val="bg1"/>
                </a:solidFill>
              </a:rPr>
              <a:t>Internals</a:t>
            </a:r>
          </a:p>
        </p:txBody>
      </p:sp>
    </p:spTree>
    <p:extLst>
      <p:ext uri="{BB962C8B-B14F-4D97-AF65-F5344CB8AC3E}">
        <p14:creationId xmlns:p14="http://schemas.microsoft.com/office/powerpoint/2010/main" val="1741518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cs typeface="Segoe UI"/>
              </a:rPr>
              <a:t>Talk Overview</a:t>
            </a:r>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p:txBody>
          <a:bodyPr vert="horz" wrap="square" lIns="0" tIns="0" rIns="0" bIns="0" rtlCol="0" anchor="t">
            <a:normAutofit lnSpcReduction="10000"/>
          </a:bodyPr>
          <a:lstStyle/>
          <a:p>
            <a:r>
              <a:rPr lang="en-US">
                <a:latin typeface="Segoe UI Semilight"/>
                <a:cs typeface="Segoe UI Semilight"/>
              </a:rPr>
              <a:t>Background, motivation &amp; challenges</a:t>
            </a:r>
            <a:endParaRPr lang="en-US" dirty="0"/>
          </a:p>
          <a:p>
            <a:r>
              <a:rPr lang="en-US" dirty="0"/>
              <a:t>The </a:t>
            </a:r>
            <a:r>
              <a:rPr lang="en-US" dirty="0" err="1"/>
              <a:t>AnyBuild</a:t>
            </a:r>
            <a:r>
              <a:rPr lang="en-US" dirty="0"/>
              <a:t> approach</a:t>
            </a:r>
          </a:p>
          <a:p>
            <a:r>
              <a:rPr lang="en-US" dirty="0"/>
              <a:t>First results</a:t>
            </a:r>
          </a:p>
          <a:p>
            <a:r>
              <a:rPr lang="en-US" dirty="0"/>
              <a:t>Internals</a:t>
            </a:r>
          </a:p>
          <a:p>
            <a:r>
              <a:rPr lang="en-US" dirty="0"/>
              <a:t>Roadmap</a:t>
            </a:r>
          </a:p>
          <a:p>
            <a:endParaRPr lang="en-US" dirty="0"/>
          </a:p>
        </p:txBody>
      </p:sp>
    </p:spTree>
    <p:extLst>
      <p:ext uri="{BB962C8B-B14F-4D97-AF65-F5344CB8AC3E}">
        <p14:creationId xmlns:p14="http://schemas.microsoft.com/office/powerpoint/2010/main" val="332910251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8" name="Graphic 47">
            <a:extLst>
              <a:ext uri="{FF2B5EF4-FFF2-40B4-BE49-F238E27FC236}">
                <a16:creationId xmlns:a16="http://schemas.microsoft.com/office/drawing/2014/main" id="{F15AD0FF-7984-4E6E-A564-BEC6D3F087D5}"/>
              </a:ext>
            </a:extLst>
          </p:cNvPr>
          <p:cNvPicPr>
            <a:picLocks noChangeAspect="1"/>
          </p:cNvPicPr>
          <p:nvPr/>
        </p:nvPicPr>
        <p:blipFill>
          <a:blip r:embed="rId3">
            <a:alphaModFix amt="11000"/>
            <a:extLst>
              <a:ext uri="{96DAC541-7B7A-43D3-8B79-37D633B846F1}">
                <asvg:svgBlip xmlns:asvg="http://schemas.microsoft.com/office/drawing/2016/SVG/main" r:embed="rId4"/>
              </a:ext>
            </a:extLst>
          </a:blip>
          <a:srcRect/>
          <a:stretch/>
        </p:blipFill>
        <p:spPr>
          <a:xfrm>
            <a:off x="6992244" y="261520"/>
            <a:ext cx="5146307" cy="3185062"/>
          </a:xfrm>
          <a:prstGeom prst="rect">
            <a:avLst/>
          </a:prstGeom>
        </p:spPr>
      </p:pic>
      <p:sp>
        <p:nvSpPr>
          <p:cNvPr id="31" name="Rectangle: Rounded Corners 30">
            <a:extLst>
              <a:ext uri="{FF2B5EF4-FFF2-40B4-BE49-F238E27FC236}">
                <a16:creationId xmlns:a16="http://schemas.microsoft.com/office/drawing/2014/main" id="{0296B523-610E-4711-8A01-D30BE9389814}"/>
              </a:ext>
            </a:extLst>
          </p:cNvPr>
          <p:cNvSpPr/>
          <p:nvPr/>
        </p:nvSpPr>
        <p:spPr>
          <a:xfrm>
            <a:off x="4730825" y="3996804"/>
            <a:ext cx="1492434"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Remote Shim</a:t>
            </a:r>
          </a:p>
          <a:p>
            <a:pPr algn="ctr"/>
            <a:r>
              <a:rPr lang="en-US" dirty="0"/>
              <a:t>exe</a:t>
            </a:r>
          </a:p>
        </p:txBody>
      </p:sp>
      <p:sp>
        <p:nvSpPr>
          <p:cNvPr id="32" name="Rectangle: Rounded Corners 31">
            <a:extLst>
              <a:ext uri="{FF2B5EF4-FFF2-40B4-BE49-F238E27FC236}">
                <a16:creationId xmlns:a16="http://schemas.microsoft.com/office/drawing/2014/main" id="{C06A20A8-37D0-4F21-A0DF-7C2141A2FFDF}"/>
              </a:ext>
            </a:extLst>
          </p:cNvPr>
          <p:cNvSpPr/>
          <p:nvPr/>
        </p:nvSpPr>
        <p:spPr>
          <a:xfrm>
            <a:off x="2753159" y="4149067"/>
            <a:ext cx="1492434"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Remote Shim</a:t>
            </a:r>
          </a:p>
          <a:p>
            <a:pPr algn="ctr"/>
            <a:r>
              <a:rPr lang="en-US" dirty="0"/>
              <a:t>exe</a:t>
            </a:r>
          </a:p>
        </p:txBody>
      </p:sp>
      <p:sp>
        <p:nvSpPr>
          <p:cNvPr id="4" name="Rectangle: Rounded Corners 3">
            <a:extLst>
              <a:ext uri="{FF2B5EF4-FFF2-40B4-BE49-F238E27FC236}">
                <a16:creationId xmlns:a16="http://schemas.microsoft.com/office/drawing/2014/main" id="{33C973CE-8956-4DAF-8DA8-4B47E442C14A}"/>
              </a:ext>
            </a:extLst>
          </p:cNvPr>
          <p:cNvSpPr/>
          <p:nvPr/>
        </p:nvSpPr>
        <p:spPr>
          <a:xfrm>
            <a:off x="1686393" y="854439"/>
            <a:ext cx="2046158"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Visual Studio</a:t>
            </a:r>
          </a:p>
        </p:txBody>
      </p:sp>
      <p:sp>
        <p:nvSpPr>
          <p:cNvPr id="5" name="Rectangle: Rounded Corners 4">
            <a:extLst>
              <a:ext uri="{FF2B5EF4-FFF2-40B4-BE49-F238E27FC236}">
                <a16:creationId xmlns:a16="http://schemas.microsoft.com/office/drawing/2014/main" id="{FA6CB035-5636-411F-B351-A57455BB9365}"/>
              </a:ext>
            </a:extLst>
          </p:cNvPr>
          <p:cNvSpPr/>
          <p:nvPr/>
        </p:nvSpPr>
        <p:spPr>
          <a:xfrm>
            <a:off x="2296786" y="2342124"/>
            <a:ext cx="2046158"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MSBuild</a:t>
            </a:r>
          </a:p>
        </p:txBody>
      </p:sp>
      <p:sp>
        <p:nvSpPr>
          <p:cNvPr id="7" name="Flowchart: Magnetic Disk 6">
            <a:extLst>
              <a:ext uri="{FF2B5EF4-FFF2-40B4-BE49-F238E27FC236}">
                <a16:creationId xmlns:a16="http://schemas.microsoft.com/office/drawing/2014/main" id="{7052173A-3429-4928-87F5-819BBFFEA045}"/>
              </a:ext>
            </a:extLst>
          </p:cNvPr>
          <p:cNvSpPr/>
          <p:nvPr/>
        </p:nvSpPr>
        <p:spPr>
          <a:xfrm>
            <a:off x="724772" y="4426455"/>
            <a:ext cx="1746354" cy="97935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Local Disk</a:t>
            </a:r>
          </a:p>
        </p:txBody>
      </p:sp>
      <p:pic>
        <p:nvPicPr>
          <p:cNvPr id="9" name="Picture 8">
            <a:extLst>
              <a:ext uri="{FF2B5EF4-FFF2-40B4-BE49-F238E27FC236}">
                <a16:creationId xmlns:a16="http://schemas.microsoft.com/office/drawing/2014/main" id="{DDDCE370-A7DB-4926-89C0-1E1254DDFEDD}"/>
              </a:ext>
            </a:extLst>
          </p:cNvPr>
          <p:cNvPicPr>
            <a:picLocks noChangeAspect="1"/>
          </p:cNvPicPr>
          <p:nvPr/>
        </p:nvPicPr>
        <p:blipFill>
          <a:blip r:embed="rId5"/>
          <a:srcRect/>
          <a:stretch/>
        </p:blipFill>
        <p:spPr>
          <a:xfrm>
            <a:off x="3366072" y="745056"/>
            <a:ext cx="438150" cy="438150"/>
          </a:xfrm>
          <a:prstGeom prst="rect">
            <a:avLst/>
          </a:prstGeom>
        </p:spPr>
      </p:pic>
      <p:pic>
        <p:nvPicPr>
          <p:cNvPr id="11" name="Graphic 10">
            <a:extLst>
              <a:ext uri="{FF2B5EF4-FFF2-40B4-BE49-F238E27FC236}">
                <a16:creationId xmlns:a16="http://schemas.microsoft.com/office/drawing/2014/main" id="{2D5A0D69-360E-4E0B-8886-C38B34206257}"/>
              </a:ext>
            </a:extLst>
          </p:cNvPr>
          <p:cNvPicPr>
            <a:picLocks noChangeAspect="1"/>
          </p:cNvPicPr>
          <p:nvPr/>
        </p:nvPicPr>
        <p:blipFill>
          <a:blip r:embed="rId6"/>
          <a:srcRect/>
          <a:stretch/>
        </p:blipFill>
        <p:spPr>
          <a:xfrm>
            <a:off x="2354027" y="2404716"/>
            <a:ext cx="517317" cy="517317"/>
          </a:xfrm>
          <a:prstGeom prst="rect">
            <a:avLst/>
          </a:prstGeom>
        </p:spPr>
      </p:pic>
      <p:sp>
        <p:nvSpPr>
          <p:cNvPr id="13" name="Rectangle: Rounded Corners 12">
            <a:extLst>
              <a:ext uri="{FF2B5EF4-FFF2-40B4-BE49-F238E27FC236}">
                <a16:creationId xmlns:a16="http://schemas.microsoft.com/office/drawing/2014/main" id="{00D34C02-B4E1-4191-9807-809C2124FF98}"/>
              </a:ext>
            </a:extLst>
          </p:cNvPr>
          <p:cNvSpPr/>
          <p:nvPr/>
        </p:nvSpPr>
        <p:spPr>
          <a:xfrm>
            <a:off x="4741140" y="3996805"/>
            <a:ext cx="1492433"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VSTest</a:t>
            </a:r>
            <a:endParaRPr lang="en-US" dirty="0"/>
          </a:p>
        </p:txBody>
      </p:sp>
      <p:sp>
        <p:nvSpPr>
          <p:cNvPr id="15" name="Rectangle: Rounded Corners 14">
            <a:extLst>
              <a:ext uri="{FF2B5EF4-FFF2-40B4-BE49-F238E27FC236}">
                <a16:creationId xmlns:a16="http://schemas.microsoft.com/office/drawing/2014/main" id="{322AD6C5-87D1-4FA4-93E2-8BC59E603C95}"/>
              </a:ext>
            </a:extLst>
          </p:cNvPr>
          <p:cNvSpPr/>
          <p:nvPr/>
        </p:nvSpPr>
        <p:spPr>
          <a:xfrm>
            <a:off x="5306182" y="2694393"/>
            <a:ext cx="1516632"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robocopy</a:t>
            </a:r>
          </a:p>
        </p:txBody>
      </p:sp>
      <p:sp>
        <p:nvSpPr>
          <p:cNvPr id="16" name="Rectangle 15">
            <a:extLst>
              <a:ext uri="{FF2B5EF4-FFF2-40B4-BE49-F238E27FC236}">
                <a16:creationId xmlns:a16="http://schemas.microsoft.com/office/drawing/2014/main" id="{84E0D811-7F73-4ACD-9D8C-8FCC61B02F16}"/>
              </a:ext>
            </a:extLst>
          </p:cNvPr>
          <p:cNvSpPr/>
          <p:nvPr/>
        </p:nvSpPr>
        <p:spPr>
          <a:xfrm>
            <a:off x="2127179" y="1898213"/>
            <a:ext cx="2477786" cy="1530324"/>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1"/>
          <a:lstStyle/>
          <a:p>
            <a:pPr algn="ctr"/>
            <a:r>
              <a:rPr lang="en-US" dirty="0" err="1">
                <a:solidFill>
                  <a:schemeClr val="accent6"/>
                </a:solidFill>
              </a:rPr>
              <a:t>AnyBuild</a:t>
            </a:r>
            <a:r>
              <a:rPr lang="en-US" dirty="0">
                <a:solidFill>
                  <a:schemeClr val="accent6"/>
                </a:solidFill>
              </a:rPr>
              <a:t> Sandbox</a:t>
            </a:r>
          </a:p>
        </p:txBody>
      </p:sp>
      <p:sp>
        <p:nvSpPr>
          <p:cNvPr id="17" name="Arrow: Down 16">
            <a:extLst>
              <a:ext uri="{FF2B5EF4-FFF2-40B4-BE49-F238E27FC236}">
                <a16:creationId xmlns:a16="http://schemas.microsoft.com/office/drawing/2014/main" id="{0F2BB528-A031-4838-B112-70EBD248B065}"/>
              </a:ext>
            </a:extLst>
          </p:cNvPr>
          <p:cNvSpPr/>
          <p:nvPr/>
        </p:nvSpPr>
        <p:spPr>
          <a:xfrm rot="19021359">
            <a:off x="2586531" y="1344850"/>
            <a:ext cx="569626" cy="70453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2CD4B8B-7724-45BC-9DC3-F3238CC476AB}"/>
              </a:ext>
            </a:extLst>
          </p:cNvPr>
          <p:cNvCxnSpPr>
            <a:cxnSpLocks/>
          </p:cNvCxnSpPr>
          <p:nvPr/>
        </p:nvCxnSpPr>
        <p:spPr>
          <a:xfrm flipH="1">
            <a:off x="1115736" y="3058069"/>
            <a:ext cx="1678641" cy="145783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1" name="Straight Arrow Connector 20">
            <a:extLst>
              <a:ext uri="{FF2B5EF4-FFF2-40B4-BE49-F238E27FC236}">
                <a16:creationId xmlns:a16="http://schemas.microsoft.com/office/drawing/2014/main" id="{59395018-A254-48D1-AD60-17A31818313B}"/>
              </a:ext>
            </a:extLst>
          </p:cNvPr>
          <p:cNvCxnSpPr>
            <a:cxnSpLocks/>
          </p:cNvCxnSpPr>
          <p:nvPr/>
        </p:nvCxnSpPr>
        <p:spPr>
          <a:xfrm flipH="1">
            <a:off x="1566213" y="3046662"/>
            <a:ext cx="1477758" cy="146924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4" name="Straight Arrow Connector 23">
            <a:extLst>
              <a:ext uri="{FF2B5EF4-FFF2-40B4-BE49-F238E27FC236}">
                <a16:creationId xmlns:a16="http://schemas.microsoft.com/office/drawing/2014/main" id="{F8C9071B-2663-4C27-890D-93D99DFE2DA6}"/>
              </a:ext>
            </a:extLst>
          </p:cNvPr>
          <p:cNvCxnSpPr>
            <a:cxnSpLocks/>
            <a:stCxn id="5" idx="2"/>
          </p:cNvCxnSpPr>
          <p:nvPr/>
        </p:nvCxnSpPr>
        <p:spPr>
          <a:xfrm flipH="1">
            <a:off x="2093712" y="3046662"/>
            <a:ext cx="1226153" cy="146924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8" name="Arrow: Down 27">
            <a:extLst>
              <a:ext uri="{FF2B5EF4-FFF2-40B4-BE49-F238E27FC236}">
                <a16:creationId xmlns:a16="http://schemas.microsoft.com/office/drawing/2014/main" id="{1234F813-D303-40A2-B0B1-5C9830CFB590}"/>
              </a:ext>
            </a:extLst>
          </p:cNvPr>
          <p:cNvSpPr/>
          <p:nvPr/>
        </p:nvSpPr>
        <p:spPr>
          <a:xfrm rot="19406102">
            <a:off x="4316831" y="3346243"/>
            <a:ext cx="569626" cy="70453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Down 28">
            <a:extLst>
              <a:ext uri="{FF2B5EF4-FFF2-40B4-BE49-F238E27FC236}">
                <a16:creationId xmlns:a16="http://schemas.microsoft.com/office/drawing/2014/main" id="{21C7F271-2511-477A-9F0D-4D982849EA58}"/>
              </a:ext>
            </a:extLst>
          </p:cNvPr>
          <p:cNvSpPr/>
          <p:nvPr/>
        </p:nvSpPr>
        <p:spPr>
          <a:xfrm rot="16200000">
            <a:off x="4653406" y="2623019"/>
            <a:ext cx="569626" cy="70453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BAF513E-45D9-4640-9A58-52FE12EEA2A7}"/>
              </a:ext>
            </a:extLst>
          </p:cNvPr>
          <p:cNvSpPr/>
          <p:nvPr/>
        </p:nvSpPr>
        <p:spPr>
          <a:xfrm>
            <a:off x="2767589" y="4158933"/>
            <a:ext cx="1492433"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Compiler</a:t>
            </a:r>
          </a:p>
        </p:txBody>
      </p:sp>
      <p:sp>
        <p:nvSpPr>
          <p:cNvPr id="34" name="Arrow: Down 33">
            <a:extLst>
              <a:ext uri="{FF2B5EF4-FFF2-40B4-BE49-F238E27FC236}">
                <a16:creationId xmlns:a16="http://schemas.microsoft.com/office/drawing/2014/main" id="{81DCEDA5-B0CE-4B3B-AB31-C63410AEB585}"/>
              </a:ext>
            </a:extLst>
          </p:cNvPr>
          <p:cNvSpPr/>
          <p:nvPr/>
        </p:nvSpPr>
        <p:spPr>
          <a:xfrm>
            <a:off x="3102403" y="3446582"/>
            <a:ext cx="569626" cy="70453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Connector: Curved 35">
            <a:extLst>
              <a:ext uri="{FF2B5EF4-FFF2-40B4-BE49-F238E27FC236}">
                <a16:creationId xmlns:a16="http://schemas.microsoft.com/office/drawing/2014/main" id="{24D32A39-3805-48A1-89A5-221E5966E2ED}"/>
              </a:ext>
            </a:extLst>
          </p:cNvPr>
          <p:cNvCxnSpPr>
            <a:cxnSpLocks/>
          </p:cNvCxnSpPr>
          <p:nvPr/>
        </p:nvCxnSpPr>
        <p:spPr>
          <a:xfrm rot="5400000" flipH="1" flipV="1">
            <a:off x="3605516" y="3777746"/>
            <a:ext cx="696963" cy="34636"/>
          </a:xfrm>
          <a:prstGeom prst="curvedConnector3">
            <a:avLst>
              <a:gd name="adj1" fmla="val 50000"/>
            </a:avLst>
          </a:prstGeom>
          <a:ln w="19050">
            <a:solidFill>
              <a:schemeClr val="accent6"/>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1" name="Connector: Curved 50">
            <a:extLst>
              <a:ext uri="{FF2B5EF4-FFF2-40B4-BE49-F238E27FC236}">
                <a16:creationId xmlns:a16="http://schemas.microsoft.com/office/drawing/2014/main" id="{453ABD49-2BB8-4D8B-BB26-8D1E16155A64}"/>
              </a:ext>
            </a:extLst>
          </p:cNvPr>
          <p:cNvCxnSpPr>
            <a:cxnSpLocks/>
            <a:endCxn id="74" idx="1"/>
          </p:cNvCxnSpPr>
          <p:nvPr/>
        </p:nvCxnSpPr>
        <p:spPr>
          <a:xfrm flipV="1">
            <a:off x="4601644" y="1462278"/>
            <a:ext cx="2489289" cy="573228"/>
          </a:xfrm>
          <a:prstGeom prst="curvedConnector3">
            <a:avLst>
              <a:gd name="adj1" fmla="val 50000"/>
            </a:avLst>
          </a:prstGeom>
          <a:ln w="19050">
            <a:solidFill>
              <a:schemeClr val="accent6"/>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CCCCB04-E1DA-4DEE-A455-3D726F4A71A6}"/>
              </a:ext>
            </a:extLst>
          </p:cNvPr>
          <p:cNvCxnSpPr>
            <a:cxnSpLocks/>
          </p:cNvCxnSpPr>
          <p:nvPr/>
        </p:nvCxnSpPr>
        <p:spPr>
          <a:xfrm flipH="1">
            <a:off x="1566213" y="3428537"/>
            <a:ext cx="707993" cy="1184652"/>
          </a:xfrm>
          <a:prstGeom prst="straightConnector1">
            <a:avLst/>
          </a:prstGeom>
          <a:ln w="5080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1" name="Connector: Curved 40">
            <a:extLst>
              <a:ext uri="{FF2B5EF4-FFF2-40B4-BE49-F238E27FC236}">
                <a16:creationId xmlns:a16="http://schemas.microsoft.com/office/drawing/2014/main" id="{D5830E9C-D942-4B81-BC0A-87DF954131FA}"/>
              </a:ext>
            </a:extLst>
          </p:cNvPr>
          <p:cNvCxnSpPr>
            <a:cxnSpLocks/>
          </p:cNvCxnSpPr>
          <p:nvPr/>
        </p:nvCxnSpPr>
        <p:spPr>
          <a:xfrm rot="16200000" flipV="1">
            <a:off x="4418418" y="3357077"/>
            <a:ext cx="814738" cy="479674"/>
          </a:xfrm>
          <a:prstGeom prst="curvedConnector3">
            <a:avLst>
              <a:gd name="adj1" fmla="val 68200"/>
            </a:avLst>
          </a:prstGeom>
          <a:ln w="19050">
            <a:solidFill>
              <a:schemeClr val="accent6"/>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pic>
        <p:nvPicPr>
          <p:cNvPr id="46" name="Picture 45">
            <a:extLst>
              <a:ext uri="{FF2B5EF4-FFF2-40B4-BE49-F238E27FC236}">
                <a16:creationId xmlns:a16="http://schemas.microsoft.com/office/drawing/2014/main" id="{0A79AE60-4B3C-459F-AAF7-8C194B6A05B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90223" y="58922"/>
            <a:ext cx="2612112" cy="495579"/>
          </a:xfrm>
          <a:prstGeom prst="rect">
            <a:avLst/>
          </a:prstGeom>
        </p:spPr>
      </p:pic>
      <p:sp>
        <p:nvSpPr>
          <p:cNvPr id="73" name="Rectangle: Rounded Corners 72">
            <a:extLst>
              <a:ext uri="{FF2B5EF4-FFF2-40B4-BE49-F238E27FC236}">
                <a16:creationId xmlns:a16="http://schemas.microsoft.com/office/drawing/2014/main" id="{596E37B3-27C1-4113-BFF8-EBDA9258FC46}"/>
              </a:ext>
            </a:extLst>
          </p:cNvPr>
          <p:cNvSpPr/>
          <p:nvPr/>
        </p:nvSpPr>
        <p:spPr>
          <a:xfrm>
            <a:off x="7416281" y="1151349"/>
            <a:ext cx="1516632"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Compiler</a:t>
            </a:r>
          </a:p>
        </p:txBody>
      </p:sp>
      <p:sp>
        <p:nvSpPr>
          <p:cNvPr id="74" name="Rectangle 73">
            <a:extLst>
              <a:ext uri="{FF2B5EF4-FFF2-40B4-BE49-F238E27FC236}">
                <a16:creationId xmlns:a16="http://schemas.microsoft.com/office/drawing/2014/main" id="{AEB44668-D394-4EF2-B978-524440BA3B44}"/>
              </a:ext>
            </a:extLst>
          </p:cNvPr>
          <p:cNvSpPr/>
          <p:nvPr/>
        </p:nvSpPr>
        <p:spPr>
          <a:xfrm>
            <a:off x="7090933" y="697116"/>
            <a:ext cx="2167329" cy="1530324"/>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1"/>
          <a:lstStyle/>
          <a:p>
            <a:pPr algn="ctr"/>
            <a:r>
              <a:rPr lang="en-US" dirty="0" err="1">
                <a:solidFill>
                  <a:schemeClr val="accent6"/>
                </a:solidFill>
              </a:rPr>
              <a:t>AnyBuild</a:t>
            </a:r>
            <a:r>
              <a:rPr lang="en-US" dirty="0">
                <a:solidFill>
                  <a:schemeClr val="accent6"/>
                </a:solidFill>
              </a:rPr>
              <a:t> Agent</a:t>
            </a:r>
          </a:p>
        </p:txBody>
      </p:sp>
      <p:sp>
        <p:nvSpPr>
          <p:cNvPr id="62" name="Rectangle: Rounded Corners 61">
            <a:extLst>
              <a:ext uri="{FF2B5EF4-FFF2-40B4-BE49-F238E27FC236}">
                <a16:creationId xmlns:a16="http://schemas.microsoft.com/office/drawing/2014/main" id="{F7077CBB-3766-4DDD-B121-67396C366EF0}"/>
              </a:ext>
            </a:extLst>
          </p:cNvPr>
          <p:cNvSpPr/>
          <p:nvPr/>
        </p:nvSpPr>
        <p:spPr>
          <a:xfrm>
            <a:off x="8889546" y="2980062"/>
            <a:ext cx="1516632"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VSTest</a:t>
            </a:r>
            <a:endParaRPr lang="en-US" dirty="0"/>
          </a:p>
        </p:txBody>
      </p:sp>
      <p:sp>
        <p:nvSpPr>
          <p:cNvPr id="63" name="Rectangle 62">
            <a:extLst>
              <a:ext uri="{FF2B5EF4-FFF2-40B4-BE49-F238E27FC236}">
                <a16:creationId xmlns:a16="http://schemas.microsoft.com/office/drawing/2014/main" id="{AB78F0DD-187F-4159-B5D3-407870FE7743}"/>
              </a:ext>
            </a:extLst>
          </p:cNvPr>
          <p:cNvSpPr/>
          <p:nvPr/>
        </p:nvSpPr>
        <p:spPr>
          <a:xfrm>
            <a:off x="8564198" y="2525829"/>
            <a:ext cx="2167329" cy="1530324"/>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1"/>
          <a:lstStyle/>
          <a:p>
            <a:pPr algn="ctr"/>
            <a:r>
              <a:rPr lang="en-US" dirty="0" err="1">
                <a:solidFill>
                  <a:schemeClr val="accent6"/>
                </a:solidFill>
              </a:rPr>
              <a:t>AnyBuild</a:t>
            </a:r>
            <a:r>
              <a:rPr lang="en-US" dirty="0">
                <a:solidFill>
                  <a:schemeClr val="accent6"/>
                </a:solidFill>
              </a:rPr>
              <a:t> Agent</a:t>
            </a:r>
          </a:p>
        </p:txBody>
      </p:sp>
      <p:cxnSp>
        <p:nvCxnSpPr>
          <p:cNvPr id="76" name="Connector: Curved 75">
            <a:extLst>
              <a:ext uri="{FF2B5EF4-FFF2-40B4-BE49-F238E27FC236}">
                <a16:creationId xmlns:a16="http://schemas.microsoft.com/office/drawing/2014/main" id="{6C88C6E8-7305-4871-861B-A28E5C8DC904}"/>
              </a:ext>
            </a:extLst>
          </p:cNvPr>
          <p:cNvCxnSpPr>
            <a:cxnSpLocks/>
          </p:cNvCxnSpPr>
          <p:nvPr/>
        </p:nvCxnSpPr>
        <p:spPr>
          <a:xfrm>
            <a:off x="4601644" y="2155867"/>
            <a:ext cx="3940983" cy="797993"/>
          </a:xfrm>
          <a:prstGeom prst="curvedConnector3">
            <a:avLst>
              <a:gd name="adj1" fmla="val 56898"/>
            </a:avLst>
          </a:prstGeom>
          <a:ln w="19050">
            <a:solidFill>
              <a:schemeClr val="accent6"/>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526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par>
                          <p:cTn id="16" fill="hold">
                            <p:stCondLst>
                              <p:cond delay="500"/>
                            </p:stCondLst>
                            <p:childTnLst>
                              <p:par>
                                <p:cTn id="17" presetID="1"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par>
                          <p:cTn id="21" fill="hold">
                            <p:stCondLst>
                              <p:cond delay="500"/>
                            </p:stCondLst>
                            <p:childTnLst>
                              <p:par>
                                <p:cTn id="22" presetID="1" presetClass="entr" presetSubtype="0"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childTnLst>
                                </p:cTn>
                              </p:par>
                            </p:childTnLst>
                          </p:cTn>
                        </p:par>
                        <p:par>
                          <p:cTn id="24" fill="hold">
                            <p:stCondLst>
                              <p:cond delay="500"/>
                            </p:stCondLst>
                            <p:childTnLst>
                              <p:par>
                                <p:cTn id="25" presetID="26" presetClass="emph" presetSubtype="0" fill="hold" grpId="1" nodeType="afterEffect">
                                  <p:stCondLst>
                                    <p:cond delay="0"/>
                                  </p:stCondLst>
                                  <p:childTnLst>
                                    <p:animEffect transition="out" filter="fade">
                                      <p:cBhvr>
                                        <p:cTn id="26" dur="500" tmFilter="0, 0; .2, .5; .8, .5; 1, 0"/>
                                        <p:tgtEl>
                                          <p:spTgt spid="16"/>
                                        </p:tgtEl>
                                      </p:cBhvr>
                                    </p:animEffect>
                                    <p:animScale>
                                      <p:cBhvr>
                                        <p:cTn id="27" dur="250" autoRev="1" fill="hold"/>
                                        <p:tgtEl>
                                          <p:spTgt spid="16"/>
                                        </p:tgtEl>
                                      </p:cBhvr>
                                      <p:by x="105000" y="105000"/>
                                    </p:animScale>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par>
                          <p:cTn id="33" fill="hold">
                            <p:stCondLst>
                              <p:cond delay="500"/>
                            </p:stCondLst>
                            <p:childTnLst>
                              <p:par>
                                <p:cTn id="34" presetID="1" presetClass="entr" presetSubtype="0" fill="hold" nodeType="afterEffect">
                                  <p:stCondLst>
                                    <p:cond delay="0"/>
                                  </p:stCondLst>
                                  <p:childTnLst>
                                    <p:set>
                                      <p:cBhvr>
                                        <p:cTn id="35" dur="1" fill="hold">
                                          <p:stCondLst>
                                            <p:cond delay="0"/>
                                          </p:stCondLst>
                                        </p:cTn>
                                        <p:tgtEl>
                                          <p:spTgt spid="20"/>
                                        </p:tgtEl>
                                        <p:attrNameLst>
                                          <p:attrName>style.visibility</p:attrName>
                                        </p:attrNameLst>
                                      </p:cBhvr>
                                      <p:to>
                                        <p:strVal val="visible"/>
                                      </p:to>
                                    </p:set>
                                  </p:childTnLst>
                                </p:cTn>
                              </p:par>
                            </p:childTnLst>
                          </p:cTn>
                        </p:par>
                        <p:par>
                          <p:cTn id="36" fill="hold">
                            <p:stCondLst>
                              <p:cond delay="500"/>
                            </p:stCondLst>
                            <p:childTnLst>
                              <p:par>
                                <p:cTn id="37" presetID="10" presetClass="exit" presetSubtype="0" fill="hold" nodeType="afterEffect">
                                  <p:stCondLst>
                                    <p:cond delay="0"/>
                                  </p:stCondLst>
                                  <p:childTnLst>
                                    <p:animEffect transition="out" filter="fade">
                                      <p:cBhvr>
                                        <p:cTn id="38" dur="1000"/>
                                        <p:tgtEl>
                                          <p:spTgt spid="20"/>
                                        </p:tgtEl>
                                      </p:cBhvr>
                                    </p:animEffect>
                                    <p:set>
                                      <p:cBhvr>
                                        <p:cTn id="39" dur="1" fill="hold">
                                          <p:stCondLst>
                                            <p:cond delay="999"/>
                                          </p:stCondLst>
                                        </p:cTn>
                                        <p:tgtEl>
                                          <p:spTgt spid="20"/>
                                        </p:tgtEl>
                                        <p:attrNameLst>
                                          <p:attrName>style.visibility</p:attrName>
                                        </p:attrNameLst>
                                      </p:cBhvr>
                                      <p:to>
                                        <p:strVal val="hidden"/>
                                      </p:to>
                                    </p:set>
                                  </p:childTnLst>
                                </p:cTn>
                              </p:par>
                            </p:childTnLst>
                          </p:cTn>
                        </p:par>
                        <p:par>
                          <p:cTn id="40" fill="hold">
                            <p:stCondLst>
                              <p:cond delay="1500"/>
                            </p:stCondLst>
                            <p:childTnLst>
                              <p:par>
                                <p:cTn id="41" presetID="1" presetClass="entr" presetSubtype="0" fill="hold" nodeType="after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par>
                          <p:cTn id="43" fill="hold">
                            <p:stCondLst>
                              <p:cond delay="1500"/>
                            </p:stCondLst>
                            <p:childTnLst>
                              <p:par>
                                <p:cTn id="44" presetID="10" presetClass="exit" presetSubtype="0" fill="hold" nodeType="afterEffect">
                                  <p:stCondLst>
                                    <p:cond delay="0"/>
                                  </p:stCondLst>
                                  <p:childTnLst>
                                    <p:animEffect transition="out" filter="fade">
                                      <p:cBhvr>
                                        <p:cTn id="45" dur="1000"/>
                                        <p:tgtEl>
                                          <p:spTgt spid="21"/>
                                        </p:tgtEl>
                                      </p:cBhvr>
                                    </p:animEffect>
                                    <p:set>
                                      <p:cBhvr>
                                        <p:cTn id="46" dur="1" fill="hold">
                                          <p:stCondLst>
                                            <p:cond delay="999"/>
                                          </p:stCondLst>
                                        </p:cTn>
                                        <p:tgtEl>
                                          <p:spTgt spid="21"/>
                                        </p:tgtEl>
                                        <p:attrNameLst>
                                          <p:attrName>style.visibility</p:attrName>
                                        </p:attrNameLst>
                                      </p:cBhvr>
                                      <p:to>
                                        <p:strVal val="hidden"/>
                                      </p:to>
                                    </p:set>
                                  </p:childTnLst>
                                </p:cTn>
                              </p:par>
                            </p:childTnLst>
                          </p:cTn>
                        </p:par>
                        <p:par>
                          <p:cTn id="47" fill="hold">
                            <p:stCondLst>
                              <p:cond delay="2500"/>
                            </p:stCondLst>
                            <p:childTnLst>
                              <p:par>
                                <p:cTn id="48" presetID="1" presetClass="entr" presetSubtype="0" fill="hold" nodeType="afterEffect">
                                  <p:stCondLst>
                                    <p:cond delay="0"/>
                                  </p:stCondLst>
                                  <p:childTnLst>
                                    <p:set>
                                      <p:cBhvr>
                                        <p:cTn id="49" dur="1" fill="hold">
                                          <p:stCondLst>
                                            <p:cond delay="0"/>
                                          </p:stCondLst>
                                        </p:cTn>
                                        <p:tgtEl>
                                          <p:spTgt spid="24"/>
                                        </p:tgtEl>
                                        <p:attrNameLst>
                                          <p:attrName>style.visibility</p:attrName>
                                        </p:attrNameLst>
                                      </p:cBhvr>
                                      <p:to>
                                        <p:strVal val="visible"/>
                                      </p:to>
                                    </p:set>
                                  </p:childTnLst>
                                </p:cTn>
                              </p:par>
                            </p:childTnLst>
                          </p:cTn>
                        </p:par>
                        <p:par>
                          <p:cTn id="50" fill="hold">
                            <p:stCondLst>
                              <p:cond delay="2500"/>
                            </p:stCondLst>
                            <p:childTnLst>
                              <p:par>
                                <p:cTn id="51" presetID="10" presetClass="exit" presetSubtype="0" fill="hold" nodeType="afterEffect">
                                  <p:stCondLst>
                                    <p:cond delay="0"/>
                                  </p:stCondLst>
                                  <p:childTnLst>
                                    <p:animEffect transition="out" filter="fade">
                                      <p:cBhvr>
                                        <p:cTn id="52" dur="1000"/>
                                        <p:tgtEl>
                                          <p:spTgt spid="24"/>
                                        </p:tgtEl>
                                      </p:cBhvr>
                                    </p:animEffect>
                                    <p:set>
                                      <p:cBhvr>
                                        <p:cTn id="53" dur="1" fill="hold">
                                          <p:stCondLst>
                                            <p:cond delay="999"/>
                                          </p:stCondLst>
                                        </p:cTn>
                                        <p:tgtEl>
                                          <p:spTgt spid="24"/>
                                        </p:tgtEl>
                                        <p:attrNameLst>
                                          <p:attrName>style.visibility</p:attrName>
                                        </p:attrNameLst>
                                      </p:cBhvr>
                                      <p:to>
                                        <p:strVal val="hidden"/>
                                      </p:to>
                                    </p:set>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34"/>
                                        </p:tgtEl>
                                        <p:attrNameLst>
                                          <p:attrName>style.visibility</p:attrName>
                                        </p:attrNameLst>
                                      </p:cBhvr>
                                      <p:to>
                                        <p:strVal val="visible"/>
                                      </p:to>
                                    </p:set>
                                    <p:animEffect transition="in" filter="fade">
                                      <p:cBhvr>
                                        <p:cTn id="57" dur="500"/>
                                        <p:tgtEl>
                                          <p:spTgt spid="34"/>
                                        </p:tgtEl>
                                      </p:cBhvr>
                                    </p:animEffect>
                                  </p:childTnLst>
                                </p:cTn>
                              </p:par>
                            </p:childTnLst>
                          </p:cTn>
                        </p:par>
                        <p:par>
                          <p:cTn id="58" fill="hold">
                            <p:stCondLst>
                              <p:cond delay="4000"/>
                            </p:stCondLst>
                            <p:childTnLst>
                              <p:par>
                                <p:cTn id="59" presetID="10" presetClass="entr" presetSubtype="0" fill="hold" grpId="0" nodeType="after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32"/>
                                        </p:tgtEl>
                                        <p:attrNameLst>
                                          <p:attrName>style.visibility</p:attrName>
                                        </p:attrNameLst>
                                      </p:cBhvr>
                                      <p:to>
                                        <p:strVal val="visible"/>
                                      </p:to>
                                    </p:set>
                                  </p:childTnLst>
                                </p:cTn>
                              </p:par>
                              <p:par>
                                <p:cTn id="66" presetID="10" presetClass="exit" presetSubtype="0" fill="hold" grpId="1" nodeType="withEffect">
                                  <p:stCondLst>
                                    <p:cond delay="0"/>
                                  </p:stCondLst>
                                  <p:childTnLst>
                                    <p:animEffect transition="out" filter="fade">
                                      <p:cBhvr>
                                        <p:cTn id="67" dur="1000"/>
                                        <p:tgtEl>
                                          <p:spTgt spid="33"/>
                                        </p:tgtEl>
                                      </p:cBhvr>
                                    </p:animEffect>
                                    <p:set>
                                      <p:cBhvr>
                                        <p:cTn id="68" dur="1" fill="hold">
                                          <p:stCondLst>
                                            <p:cond delay="999"/>
                                          </p:stCondLst>
                                        </p:cTn>
                                        <p:tgtEl>
                                          <p:spTgt spid="33"/>
                                        </p:tgtEl>
                                        <p:attrNameLst>
                                          <p:attrName>style.visibility</p:attrName>
                                        </p:attrNameLst>
                                      </p:cBhvr>
                                      <p:to>
                                        <p:strVal val="hidden"/>
                                      </p:to>
                                    </p:set>
                                  </p:childTnLst>
                                </p:cTn>
                              </p:par>
                            </p:childTnLst>
                          </p:cTn>
                        </p:par>
                        <p:par>
                          <p:cTn id="69" fill="hold">
                            <p:stCondLst>
                              <p:cond delay="1000"/>
                            </p:stCondLst>
                            <p:childTnLst>
                              <p:par>
                                <p:cTn id="70" presetID="10" presetClass="entr" presetSubtype="0" fill="hold" nodeType="afterEffect">
                                  <p:stCondLst>
                                    <p:cond delay="0"/>
                                  </p:stCondLst>
                                  <p:childTnLst>
                                    <p:set>
                                      <p:cBhvr>
                                        <p:cTn id="71" dur="1" fill="hold">
                                          <p:stCondLst>
                                            <p:cond delay="0"/>
                                          </p:stCondLst>
                                        </p:cTn>
                                        <p:tgtEl>
                                          <p:spTgt spid="36"/>
                                        </p:tgtEl>
                                        <p:attrNameLst>
                                          <p:attrName>style.visibility</p:attrName>
                                        </p:attrNameLst>
                                      </p:cBhvr>
                                      <p:to>
                                        <p:strVal val="visible"/>
                                      </p:to>
                                    </p:set>
                                    <p:animEffect transition="in" filter="fade">
                                      <p:cBhvr>
                                        <p:cTn id="72" dur="1000"/>
                                        <p:tgtEl>
                                          <p:spTgt spid="36"/>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46"/>
                                        </p:tgtEl>
                                        <p:attrNameLst>
                                          <p:attrName>style.visibility</p:attrName>
                                        </p:attrNameLst>
                                      </p:cBhvr>
                                      <p:to>
                                        <p:strVal val="visible"/>
                                      </p:to>
                                    </p:set>
                                    <p:animEffect transition="in" filter="fade">
                                      <p:cBhvr>
                                        <p:cTn id="77" dur="500"/>
                                        <p:tgtEl>
                                          <p:spTgt spid="46"/>
                                        </p:tgtEl>
                                      </p:cBhvr>
                                    </p:animEffect>
                                  </p:childTnLst>
                                </p:cTn>
                              </p:par>
                              <p:par>
                                <p:cTn id="78" presetID="10" presetClass="entr" presetSubtype="0" fill="hold" nodeType="withEffect">
                                  <p:stCondLst>
                                    <p:cond delay="0"/>
                                  </p:stCondLst>
                                  <p:childTnLst>
                                    <p:set>
                                      <p:cBhvr>
                                        <p:cTn id="79" dur="1" fill="hold">
                                          <p:stCondLst>
                                            <p:cond delay="0"/>
                                          </p:stCondLst>
                                        </p:cTn>
                                        <p:tgtEl>
                                          <p:spTgt spid="48"/>
                                        </p:tgtEl>
                                        <p:attrNameLst>
                                          <p:attrName>style.visibility</p:attrName>
                                        </p:attrNameLst>
                                      </p:cBhvr>
                                      <p:to>
                                        <p:strVal val="visible"/>
                                      </p:to>
                                    </p:set>
                                    <p:animEffect transition="in" filter="fade">
                                      <p:cBhvr>
                                        <p:cTn id="80" dur="500"/>
                                        <p:tgtEl>
                                          <p:spTgt spid="48"/>
                                        </p:tgtEl>
                                      </p:cBhvr>
                                    </p:animEffect>
                                  </p:childTnLst>
                                </p:cTn>
                              </p:par>
                            </p:childTnLst>
                          </p:cTn>
                        </p:par>
                        <p:par>
                          <p:cTn id="81" fill="hold">
                            <p:stCondLst>
                              <p:cond delay="500"/>
                            </p:stCondLst>
                            <p:childTnLst>
                              <p:par>
                                <p:cTn id="82" presetID="10" presetClass="entr" presetSubtype="0" fill="hold" grpId="1" nodeType="afterEffect">
                                  <p:stCondLst>
                                    <p:cond delay="0"/>
                                  </p:stCondLst>
                                  <p:childTnLst>
                                    <p:set>
                                      <p:cBhvr>
                                        <p:cTn id="83" dur="1" fill="hold">
                                          <p:stCondLst>
                                            <p:cond delay="0"/>
                                          </p:stCondLst>
                                        </p:cTn>
                                        <p:tgtEl>
                                          <p:spTgt spid="74"/>
                                        </p:tgtEl>
                                        <p:attrNameLst>
                                          <p:attrName>style.visibility</p:attrName>
                                        </p:attrNameLst>
                                      </p:cBhvr>
                                      <p:to>
                                        <p:strVal val="visible"/>
                                      </p:to>
                                    </p:set>
                                    <p:animEffect transition="in" filter="fade">
                                      <p:cBhvr>
                                        <p:cTn id="84" dur="500"/>
                                        <p:tgtEl>
                                          <p:spTgt spid="74"/>
                                        </p:tgtEl>
                                      </p:cBhvr>
                                    </p:animEffect>
                                  </p:childTnLst>
                                </p:cTn>
                              </p:par>
                            </p:childTnLst>
                          </p:cTn>
                        </p:par>
                        <p:par>
                          <p:cTn id="85" fill="hold">
                            <p:stCondLst>
                              <p:cond delay="1000"/>
                            </p:stCondLst>
                            <p:childTnLst>
                              <p:par>
                                <p:cTn id="86" presetID="10" presetClass="entr" presetSubtype="0" fill="hold" nodeType="afterEffect">
                                  <p:stCondLst>
                                    <p:cond delay="0"/>
                                  </p:stCondLst>
                                  <p:childTnLst>
                                    <p:set>
                                      <p:cBhvr>
                                        <p:cTn id="87" dur="1" fill="hold">
                                          <p:stCondLst>
                                            <p:cond delay="0"/>
                                          </p:stCondLst>
                                        </p:cTn>
                                        <p:tgtEl>
                                          <p:spTgt spid="51"/>
                                        </p:tgtEl>
                                        <p:attrNameLst>
                                          <p:attrName>style.visibility</p:attrName>
                                        </p:attrNameLst>
                                      </p:cBhvr>
                                      <p:to>
                                        <p:strVal val="visible"/>
                                      </p:to>
                                    </p:set>
                                    <p:animEffect transition="in" filter="fade">
                                      <p:cBhvr>
                                        <p:cTn id="88" dur="500"/>
                                        <p:tgtEl>
                                          <p:spTgt spid="51"/>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73"/>
                                        </p:tgtEl>
                                        <p:attrNameLst>
                                          <p:attrName>style.visibility</p:attrName>
                                        </p:attrNameLst>
                                      </p:cBhvr>
                                      <p:to>
                                        <p:strVal val="visible"/>
                                      </p:to>
                                    </p:set>
                                    <p:animEffect transition="in" filter="fade">
                                      <p:cBhvr>
                                        <p:cTn id="93" dur="500"/>
                                        <p:tgtEl>
                                          <p:spTgt spid="73"/>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xit" presetSubtype="0" fill="hold" grpId="1" nodeType="clickEffect">
                                  <p:stCondLst>
                                    <p:cond delay="0"/>
                                  </p:stCondLst>
                                  <p:childTnLst>
                                    <p:animEffect transition="out" filter="fade">
                                      <p:cBhvr>
                                        <p:cTn id="97" dur="1000"/>
                                        <p:tgtEl>
                                          <p:spTgt spid="73"/>
                                        </p:tgtEl>
                                      </p:cBhvr>
                                    </p:animEffect>
                                    <p:set>
                                      <p:cBhvr>
                                        <p:cTn id="98" dur="1" fill="hold">
                                          <p:stCondLst>
                                            <p:cond delay="999"/>
                                          </p:stCondLst>
                                        </p:cTn>
                                        <p:tgtEl>
                                          <p:spTgt spid="73"/>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39"/>
                                        </p:tgtEl>
                                        <p:attrNameLst>
                                          <p:attrName>style.visibility</p:attrName>
                                        </p:attrNameLst>
                                      </p:cBhvr>
                                      <p:to>
                                        <p:strVal val="visible"/>
                                      </p:to>
                                    </p:set>
                                    <p:animEffect transition="in" filter="fade">
                                      <p:cBhvr>
                                        <p:cTn id="103" dur="500"/>
                                        <p:tgtEl>
                                          <p:spTgt spid="39"/>
                                        </p:tgtEl>
                                      </p:cBhvr>
                                    </p:animEffect>
                                  </p:childTnLst>
                                </p:cTn>
                              </p:par>
                            </p:childTnLst>
                          </p:cTn>
                        </p:par>
                        <p:par>
                          <p:cTn id="104" fill="hold">
                            <p:stCondLst>
                              <p:cond delay="500"/>
                            </p:stCondLst>
                            <p:childTnLst>
                              <p:par>
                                <p:cTn id="105" presetID="10" presetClass="exit" presetSubtype="0" fill="hold" nodeType="afterEffect">
                                  <p:stCondLst>
                                    <p:cond delay="0"/>
                                  </p:stCondLst>
                                  <p:childTnLst>
                                    <p:animEffect transition="out" filter="fade">
                                      <p:cBhvr>
                                        <p:cTn id="106" dur="1000"/>
                                        <p:tgtEl>
                                          <p:spTgt spid="39"/>
                                        </p:tgtEl>
                                      </p:cBhvr>
                                    </p:animEffect>
                                    <p:set>
                                      <p:cBhvr>
                                        <p:cTn id="107" dur="1" fill="hold">
                                          <p:stCondLst>
                                            <p:cond delay="999"/>
                                          </p:stCondLst>
                                        </p:cTn>
                                        <p:tgtEl>
                                          <p:spTgt spid="39"/>
                                        </p:tgtEl>
                                        <p:attrNameLst>
                                          <p:attrName>style.visibility</p:attrName>
                                        </p:attrNameLst>
                                      </p:cBhvr>
                                      <p:to>
                                        <p:strVal val="hidden"/>
                                      </p:to>
                                    </p:set>
                                  </p:childTnLst>
                                </p:cTn>
                              </p:par>
                            </p:childTnLst>
                          </p:cTn>
                        </p:par>
                      </p:childTnLst>
                    </p:cTn>
                  </p:par>
                  <p:par>
                    <p:cTn id="108" fill="hold">
                      <p:stCondLst>
                        <p:cond delay="indefinite"/>
                      </p:stCondLst>
                      <p:childTnLst>
                        <p:par>
                          <p:cTn id="109" fill="hold">
                            <p:stCondLst>
                              <p:cond delay="0"/>
                            </p:stCondLst>
                            <p:childTnLst>
                              <p:par>
                                <p:cTn id="110" presetID="10" presetClass="exit" presetSubtype="0" fill="hold" nodeType="clickEffect">
                                  <p:stCondLst>
                                    <p:cond delay="0"/>
                                  </p:stCondLst>
                                  <p:childTnLst>
                                    <p:animEffect transition="out" filter="fade">
                                      <p:cBhvr>
                                        <p:cTn id="111" dur="500"/>
                                        <p:tgtEl>
                                          <p:spTgt spid="51"/>
                                        </p:tgtEl>
                                      </p:cBhvr>
                                    </p:animEffect>
                                    <p:set>
                                      <p:cBhvr>
                                        <p:cTn id="112" dur="1" fill="hold">
                                          <p:stCondLst>
                                            <p:cond delay="499"/>
                                          </p:stCondLst>
                                        </p:cTn>
                                        <p:tgtEl>
                                          <p:spTgt spid="51"/>
                                        </p:tgtEl>
                                        <p:attrNameLst>
                                          <p:attrName>style.visibility</p:attrName>
                                        </p:attrNameLst>
                                      </p:cBhvr>
                                      <p:to>
                                        <p:strVal val="hidden"/>
                                      </p:to>
                                    </p:set>
                                  </p:childTnLst>
                                </p:cTn>
                              </p:par>
                            </p:childTnLst>
                          </p:cTn>
                        </p:par>
                        <p:par>
                          <p:cTn id="113" fill="hold">
                            <p:stCondLst>
                              <p:cond delay="500"/>
                            </p:stCondLst>
                            <p:childTnLst>
                              <p:par>
                                <p:cTn id="114" presetID="10" presetClass="exit" presetSubtype="0" fill="hold" grpId="0" nodeType="afterEffect">
                                  <p:stCondLst>
                                    <p:cond delay="0"/>
                                  </p:stCondLst>
                                  <p:childTnLst>
                                    <p:animEffect transition="out" filter="fade">
                                      <p:cBhvr>
                                        <p:cTn id="115" dur="500"/>
                                        <p:tgtEl>
                                          <p:spTgt spid="74"/>
                                        </p:tgtEl>
                                      </p:cBhvr>
                                    </p:animEffect>
                                    <p:set>
                                      <p:cBhvr>
                                        <p:cTn id="116" dur="1" fill="hold">
                                          <p:stCondLst>
                                            <p:cond delay="499"/>
                                          </p:stCondLst>
                                        </p:cTn>
                                        <p:tgtEl>
                                          <p:spTgt spid="74"/>
                                        </p:tgtEl>
                                        <p:attrNameLst>
                                          <p:attrName>style.visibility</p:attrName>
                                        </p:attrNameLst>
                                      </p:cBhvr>
                                      <p:to>
                                        <p:strVal val="hidden"/>
                                      </p:to>
                                    </p:set>
                                  </p:childTnLst>
                                </p:cTn>
                              </p:par>
                            </p:childTnLst>
                          </p:cTn>
                        </p:par>
                        <p:par>
                          <p:cTn id="117" fill="hold">
                            <p:stCondLst>
                              <p:cond delay="1000"/>
                            </p:stCondLst>
                            <p:childTnLst>
                              <p:par>
                                <p:cTn id="118" presetID="10" presetClass="exit" presetSubtype="0" fill="hold" nodeType="afterEffect">
                                  <p:stCondLst>
                                    <p:cond delay="0"/>
                                  </p:stCondLst>
                                  <p:childTnLst>
                                    <p:animEffect transition="out" filter="fade">
                                      <p:cBhvr>
                                        <p:cTn id="119" dur="500"/>
                                        <p:tgtEl>
                                          <p:spTgt spid="36"/>
                                        </p:tgtEl>
                                      </p:cBhvr>
                                    </p:animEffect>
                                    <p:set>
                                      <p:cBhvr>
                                        <p:cTn id="120" dur="1" fill="hold">
                                          <p:stCondLst>
                                            <p:cond delay="499"/>
                                          </p:stCondLst>
                                        </p:cTn>
                                        <p:tgtEl>
                                          <p:spTgt spid="36"/>
                                        </p:tgtEl>
                                        <p:attrNameLst>
                                          <p:attrName>style.visibility</p:attrName>
                                        </p:attrNameLst>
                                      </p:cBhvr>
                                      <p:to>
                                        <p:strVal val="hidden"/>
                                      </p:to>
                                    </p:set>
                                  </p:childTnLst>
                                </p:cTn>
                              </p:par>
                            </p:childTnLst>
                          </p:cTn>
                        </p:par>
                        <p:par>
                          <p:cTn id="121" fill="hold">
                            <p:stCondLst>
                              <p:cond delay="1500"/>
                            </p:stCondLst>
                            <p:childTnLst>
                              <p:par>
                                <p:cTn id="122" presetID="10" presetClass="exit" presetSubtype="0" fill="hold" grpId="1" nodeType="afterEffect">
                                  <p:stCondLst>
                                    <p:cond delay="0"/>
                                  </p:stCondLst>
                                  <p:childTnLst>
                                    <p:animEffect transition="out" filter="fade">
                                      <p:cBhvr>
                                        <p:cTn id="123" dur="500"/>
                                        <p:tgtEl>
                                          <p:spTgt spid="32"/>
                                        </p:tgtEl>
                                      </p:cBhvr>
                                    </p:animEffect>
                                    <p:set>
                                      <p:cBhvr>
                                        <p:cTn id="124" dur="1" fill="hold">
                                          <p:stCondLst>
                                            <p:cond delay="499"/>
                                          </p:stCondLst>
                                        </p:cTn>
                                        <p:tgtEl>
                                          <p:spTgt spid="32"/>
                                        </p:tgtEl>
                                        <p:attrNameLst>
                                          <p:attrName>style.visibility</p:attrName>
                                        </p:attrNameLst>
                                      </p:cBhvr>
                                      <p:to>
                                        <p:strVal val="hidden"/>
                                      </p:to>
                                    </p:set>
                                  </p:childTnLst>
                                </p:cTn>
                              </p:par>
                            </p:childTnLst>
                          </p:cTn>
                        </p:par>
                        <p:par>
                          <p:cTn id="125" fill="hold">
                            <p:stCondLst>
                              <p:cond delay="2000"/>
                            </p:stCondLst>
                            <p:childTnLst>
                              <p:par>
                                <p:cTn id="126" presetID="10" presetClass="exit" presetSubtype="0" fill="hold" grpId="1" nodeType="afterEffect">
                                  <p:stCondLst>
                                    <p:cond delay="0"/>
                                  </p:stCondLst>
                                  <p:childTnLst>
                                    <p:animEffect transition="out" filter="fade">
                                      <p:cBhvr>
                                        <p:cTn id="127" dur="500"/>
                                        <p:tgtEl>
                                          <p:spTgt spid="34"/>
                                        </p:tgtEl>
                                      </p:cBhvr>
                                    </p:animEffect>
                                    <p:set>
                                      <p:cBhvr>
                                        <p:cTn id="128" dur="1" fill="hold">
                                          <p:stCondLst>
                                            <p:cond delay="499"/>
                                          </p:stCondLst>
                                        </p:cTn>
                                        <p:tgtEl>
                                          <p:spTgt spid="34"/>
                                        </p:tgtEl>
                                        <p:attrNameLst>
                                          <p:attrName>style.visibility</p:attrName>
                                        </p:attrNameLst>
                                      </p:cBhvr>
                                      <p:to>
                                        <p:strVal val="hidden"/>
                                      </p:to>
                                    </p:set>
                                  </p:childTnLst>
                                </p:cTn>
                              </p:par>
                            </p:childTnLst>
                          </p:cTn>
                        </p:par>
                      </p:childTnLst>
                    </p:cTn>
                  </p:par>
                  <p:par>
                    <p:cTn id="129" fill="hold">
                      <p:stCondLst>
                        <p:cond delay="indefinite"/>
                      </p:stCondLst>
                      <p:childTnLst>
                        <p:par>
                          <p:cTn id="130" fill="hold">
                            <p:stCondLst>
                              <p:cond delay="0"/>
                            </p:stCondLst>
                            <p:childTnLst>
                              <p:par>
                                <p:cTn id="131" presetID="10" presetClass="entr" presetSubtype="0" fill="hold" grpId="0" nodeType="clickEffect">
                                  <p:stCondLst>
                                    <p:cond delay="0"/>
                                  </p:stCondLst>
                                  <p:childTnLst>
                                    <p:set>
                                      <p:cBhvr>
                                        <p:cTn id="132" dur="1" fill="hold">
                                          <p:stCondLst>
                                            <p:cond delay="0"/>
                                          </p:stCondLst>
                                        </p:cTn>
                                        <p:tgtEl>
                                          <p:spTgt spid="28"/>
                                        </p:tgtEl>
                                        <p:attrNameLst>
                                          <p:attrName>style.visibility</p:attrName>
                                        </p:attrNameLst>
                                      </p:cBhvr>
                                      <p:to>
                                        <p:strVal val="visible"/>
                                      </p:to>
                                    </p:set>
                                    <p:animEffect transition="in" filter="fade">
                                      <p:cBhvr>
                                        <p:cTn id="133" dur="500"/>
                                        <p:tgtEl>
                                          <p:spTgt spid="28"/>
                                        </p:tgtEl>
                                      </p:cBhvr>
                                    </p:animEffect>
                                  </p:childTnLst>
                                </p:cTn>
                              </p:par>
                            </p:childTnLst>
                          </p:cTn>
                        </p:par>
                        <p:par>
                          <p:cTn id="134" fill="hold">
                            <p:stCondLst>
                              <p:cond delay="500"/>
                            </p:stCondLst>
                            <p:childTnLst>
                              <p:par>
                                <p:cTn id="135" presetID="10" presetClass="entr" presetSubtype="0" fill="hold" grpId="0" nodeType="afterEffect">
                                  <p:stCondLst>
                                    <p:cond delay="0"/>
                                  </p:stCondLst>
                                  <p:childTnLst>
                                    <p:set>
                                      <p:cBhvr>
                                        <p:cTn id="136" dur="1" fill="hold">
                                          <p:stCondLst>
                                            <p:cond delay="0"/>
                                          </p:stCondLst>
                                        </p:cTn>
                                        <p:tgtEl>
                                          <p:spTgt spid="13"/>
                                        </p:tgtEl>
                                        <p:attrNameLst>
                                          <p:attrName>style.visibility</p:attrName>
                                        </p:attrNameLst>
                                      </p:cBhvr>
                                      <p:to>
                                        <p:strVal val="visible"/>
                                      </p:to>
                                    </p:set>
                                    <p:animEffect transition="in" filter="fade">
                                      <p:cBhvr>
                                        <p:cTn id="137" dur="500"/>
                                        <p:tgtEl>
                                          <p:spTgt spid="13"/>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grpId="0" nodeType="clickEffect">
                                  <p:stCondLst>
                                    <p:cond delay="0"/>
                                  </p:stCondLst>
                                  <p:childTnLst>
                                    <p:set>
                                      <p:cBhvr>
                                        <p:cTn id="141" dur="1" fill="hold">
                                          <p:stCondLst>
                                            <p:cond delay="0"/>
                                          </p:stCondLst>
                                        </p:cTn>
                                        <p:tgtEl>
                                          <p:spTgt spid="31"/>
                                        </p:tgtEl>
                                        <p:attrNameLst>
                                          <p:attrName>style.visibility</p:attrName>
                                        </p:attrNameLst>
                                      </p:cBhvr>
                                      <p:to>
                                        <p:strVal val="visible"/>
                                      </p:to>
                                    </p:set>
                                    <p:animEffect transition="in" filter="fade">
                                      <p:cBhvr>
                                        <p:cTn id="142" dur="1000"/>
                                        <p:tgtEl>
                                          <p:spTgt spid="31"/>
                                        </p:tgtEl>
                                      </p:cBhvr>
                                    </p:animEffect>
                                  </p:childTnLst>
                                </p:cTn>
                              </p:par>
                              <p:par>
                                <p:cTn id="143" presetID="10" presetClass="exit" presetSubtype="0" fill="hold" grpId="1" nodeType="withEffect">
                                  <p:stCondLst>
                                    <p:cond delay="0"/>
                                  </p:stCondLst>
                                  <p:childTnLst>
                                    <p:animEffect transition="out" filter="fade">
                                      <p:cBhvr>
                                        <p:cTn id="144" dur="1000"/>
                                        <p:tgtEl>
                                          <p:spTgt spid="13"/>
                                        </p:tgtEl>
                                      </p:cBhvr>
                                    </p:animEffect>
                                    <p:set>
                                      <p:cBhvr>
                                        <p:cTn id="145" dur="1" fill="hold">
                                          <p:stCondLst>
                                            <p:cond delay="999"/>
                                          </p:stCondLst>
                                        </p:cTn>
                                        <p:tgtEl>
                                          <p:spTgt spid="13"/>
                                        </p:tgtEl>
                                        <p:attrNameLst>
                                          <p:attrName>style.visibility</p:attrName>
                                        </p:attrNameLst>
                                      </p:cBhvr>
                                      <p:to>
                                        <p:strVal val="hidden"/>
                                      </p:to>
                                    </p:set>
                                  </p:childTnLst>
                                </p:cTn>
                              </p:par>
                            </p:childTnLst>
                          </p:cTn>
                        </p:par>
                        <p:par>
                          <p:cTn id="146" fill="hold">
                            <p:stCondLst>
                              <p:cond delay="1000"/>
                            </p:stCondLst>
                            <p:childTnLst>
                              <p:par>
                                <p:cTn id="147" presetID="10" presetClass="entr" presetSubtype="0" fill="hold" nodeType="afterEffect">
                                  <p:stCondLst>
                                    <p:cond delay="0"/>
                                  </p:stCondLst>
                                  <p:childTnLst>
                                    <p:set>
                                      <p:cBhvr>
                                        <p:cTn id="148" dur="1" fill="hold">
                                          <p:stCondLst>
                                            <p:cond delay="0"/>
                                          </p:stCondLst>
                                        </p:cTn>
                                        <p:tgtEl>
                                          <p:spTgt spid="41"/>
                                        </p:tgtEl>
                                        <p:attrNameLst>
                                          <p:attrName>style.visibility</p:attrName>
                                        </p:attrNameLst>
                                      </p:cBhvr>
                                      <p:to>
                                        <p:strVal val="visible"/>
                                      </p:to>
                                    </p:set>
                                    <p:animEffect transition="in" filter="fade">
                                      <p:cBhvr>
                                        <p:cTn id="149" dur="1000"/>
                                        <p:tgtEl>
                                          <p:spTgt spid="41"/>
                                        </p:tgtEl>
                                      </p:cBhvr>
                                    </p:animEffect>
                                  </p:childTnLst>
                                </p:cTn>
                              </p:par>
                            </p:childTnLst>
                          </p:cTn>
                        </p:par>
                        <p:par>
                          <p:cTn id="150" fill="hold">
                            <p:stCondLst>
                              <p:cond delay="2000"/>
                            </p:stCondLst>
                            <p:childTnLst>
                              <p:par>
                                <p:cTn id="151" presetID="10" presetClass="entr" presetSubtype="0" fill="hold" nodeType="afterEffect">
                                  <p:stCondLst>
                                    <p:cond delay="0"/>
                                  </p:stCondLst>
                                  <p:childTnLst>
                                    <p:set>
                                      <p:cBhvr>
                                        <p:cTn id="152" dur="1" fill="hold">
                                          <p:stCondLst>
                                            <p:cond delay="0"/>
                                          </p:stCondLst>
                                        </p:cTn>
                                        <p:tgtEl>
                                          <p:spTgt spid="76"/>
                                        </p:tgtEl>
                                        <p:attrNameLst>
                                          <p:attrName>style.visibility</p:attrName>
                                        </p:attrNameLst>
                                      </p:cBhvr>
                                      <p:to>
                                        <p:strVal val="visible"/>
                                      </p:to>
                                    </p:set>
                                    <p:animEffect transition="in" filter="fade">
                                      <p:cBhvr>
                                        <p:cTn id="153" dur="500"/>
                                        <p:tgtEl>
                                          <p:spTgt spid="76"/>
                                        </p:tgtEl>
                                      </p:cBhvr>
                                    </p:animEffect>
                                  </p:childTnLst>
                                </p:cTn>
                              </p:par>
                            </p:childTnLst>
                          </p:cTn>
                        </p:par>
                        <p:par>
                          <p:cTn id="154" fill="hold">
                            <p:stCondLst>
                              <p:cond delay="2500"/>
                            </p:stCondLst>
                            <p:childTnLst>
                              <p:par>
                                <p:cTn id="155" presetID="10" presetClass="entr" presetSubtype="0" fill="hold" grpId="1" nodeType="afterEffect">
                                  <p:stCondLst>
                                    <p:cond delay="0"/>
                                  </p:stCondLst>
                                  <p:childTnLst>
                                    <p:set>
                                      <p:cBhvr>
                                        <p:cTn id="156" dur="1" fill="hold">
                                          <p:stCondLst>
                                            <p:cond delay="0"/>
                                          </p:stCondLst>
                                        </p:cTn>
                                        <p:tgtEl>
                                          <p:spTgt spid="63"/>
                                        </p:tgtEl>
                                        <p:attrNameLst>
                                          <p:attrName>style.visibility</p:attrName>
                                        </p:attrNameLst>
                                      </p:cBhvr>
                                      <p:to>
                                        <p:strVal val="visible"/>
                                      </p:to>
                                    </p:set>
                                    <p:animEffect transition="in" filter="fade">
                                      <p:cBhvr>
                                        <p:cTn id="157" dur="500"/>
                                        <p:tgtEl>
                                          <p:spTgt spid="63"/>
                                        </p:tgtEl>
                                      </p:cBhvr>
                                    </p:animEffect>
                                  </p:childTnLst>
                                </p:cTn>
                              </p:par>
                            </p:childTnLst>
                          </p:cTn>
                        </p:par>
                        <p:par>
                          <p:cTn id="158" fill="hold">
                            <p:stCondLst>
                              <p:cond delay="3000"/>
                            </p:stCondLst>
                            <p:childTnLst>
                              <p:par>
                                <p:cTn id="159" presetID="10" presetClass="entr" presetSubtype="0" fill="hold" grpId="0" nodeType="afterEffect">
                                  <p:stCondLst>
                                    <p:cond delay="0"/>
                                  </p:stCondLst>
                                  <p:childTnLst>
                                    <p:set>
                                      <p:cBhvr>
                                        <p:cTn id="160" dur="1" fill="hold">
                                          <p:stCondLst>
                                            <p:cond delay="0"/>
                                          </p:stCondLst>
                                        </p:cTn>
                                        <p:tgtEl>
                                          <p:spTgt spid="62"/>
                                        </p:tgtEl>
                                        <p:attrNameLst>
                                          <p:attrName>style.visibility</p:attrName>
                                        </p:attrNameLst>
                                      </p:cBhvr>
                                      <p:to>
                                        <p:strVal val="visible"/>
                                      </p:to>
                                    </p:set>
                                    <p:animEffect transition="in" filter="fade">
                                      <p:cBhvr>
                                        <p:cTn id="161" dur="500"/>
                                        <p:tgtEl>
                                          <p:spTgt spid="62"/>
                                        </p:tgtEl>
                                      </p:cBhvr>
                                    </p:animEffect>
                                  </p:childTnLst>
                                </p:cTn>
                              </p:par>
                            </p:childTnLst>
                          </p:cTn>
                        </p:par>
                        <p:par>
                          <p:cTn id="162" fill="hold">
                            <p:stCondLst>
                              <p:cond delay="3500"/>
                            </p:stCondLst>
                            <p:childTnLst>
                              <p:par>
                                <p:cTn id="163" presetID="10" presetClass="exit" presetSubtype="0" fill="hold" grpId="1" nodeType="afterEffect">
                                  <p:stCondLst>
                                    <p:cond delay="0"/>
                                  </p:stCondLst>
                                  <p:childTnLst>
                                    <p:animEffect transition="out" filter="fade">
                                      <p:cBhvr>
                                        <p:cTn id="164" dur="1000"/>
                                        <p:tgtEl>
                                          <p:spTgt spid="62"/>
                                        </p:tgtEl>
                                      </p:cBhvr>
                                    </p:animEffect>
                                    <p:set>
                                      <p:cBhvr>
                                        <p:cTn id="165" dur="1" fill="hold">
                                          <p:stCondLst>
                                            <p:cond delay="999"/>
                                          </p:stCondLst>
                                        </p:cTn>
                                        <p:tgtEl>
                                          <p:spTgt spid="62"/>
                                        </p:tgtEl>
                                        <p:attrNameLst>
                                          <p:attrName>style.visibility</p:attrName>
                                        </p:attrNameLst>
                                      </p:cBhvr>
                                      <p:to>
                                        <p:strVal val="hidden"/>
                                      </p:to>
                                    </p:set>
                                  </p:childTnLst>
                                </p:cTn>
                              </p:par>
                            </p:childTnLst>
                          </p:cTn>
                        </p:par>
                        <p:par>
                          <p:cTn id="166" fill="hold">
                            <p:stCondLst>
                              <p:cond delay="4500"/>
                            </p:stCondLst>
                            <p:childTnLst>
                              <p:par>
                                <p:cTn id="167" presetID="10" presetClass="entr" presetSubtype="0" fill="hold" nodeType="afterEffect">
                                  <p:stCondLst>
                                    <p:cond delay="0"/>
                                  </p:stCondLst>
                                  <p:childTnLst>
                                    <p:set>
                                      <p:cBhvr>
                                        <p:cTn id="168" dur="1" fill="hold">
                                          <p:stCondLst>
                                            <p:cond delay="0"/>
                                          </p:stCondLst>
                                        </p:cTn>
                                        <p:tgtEl>
                                          <p:spTgt spid="39"/>
                                        </p:tgtEl>
                                        <p:attrNameLst>
                                          <p:attrName>style.visibility</p:attrName>
                                        </p:attrNameLst>
                                      </p:cBhvr>
                                      <p:to>
                                        <p:strVal val="visible"/>
                                      </p:to>
                                    </p:set>
                                    <p:animEffect transition="in" filter="fade">
                                      <p:cBhvr>
                                        <p:cTn id="169" dur="500"/>
                                        <p:tgtEl>
                                          <p:spTgt spid="39"/>
                                        </p:tgtEl>
                                      </p:cBhvr>
                                    </p:animEffect>
                                  </p:childTnLst>
                                </p:cTn>
                              </p:par>
                            </p:childTnLst>
                          </p:cTn>
                        </p:par>
                        <p:par>
                          <p:cTn id="170" fill="hold">
                            <p:stCondLst>
                              <p:cond delay="5000"/>
                            </p:stCondLst>
                            <p:childTnLst>
                              <p:par>
                                <p:cTn id="171" presetID="10" presetClass="exit" presetSubtype="0" fill="hold" nodeType="afterEffect">
                                  <p:stCondLst>
                                    <p:cond delay="0"/>
                                  </p:stCondLst>
                                  <p:childTnLst>
                                    <p:animEffect transition="out" filter="fade">
                                      <p:cBhvr>
                                        <p:cTn id="172" dur="500"/>
                                        <p:tgtEl>
                                          <p:spTgt spid="39"/>
                                        </p:tgtEl>
                                      </p:cBhvr>
                                    </p:animEffect>
                                    <p:set>
                                      <p:cBhvr>
                                        <p:cTn id="173" dur="1" fill="hold">
                                          <p:stCondLst>
                                            <p:cond delay="499"/>
                                          </p:stCondLst>
                                        </p:cTn>
                                        <p:tgtEl>
                                          <p:spTgt spid="39"/>
                                        </p:tgtEl>
                                        <p:attrNameLst>
                                          <p:attrName>style.visibility</p:attrName>
                                        </p:attrNameLst>
                                      </p:cBhvr>
                                      <p:to>
                                        <p:strVal val="hidden"/>
                                      </p:to>
                                    </p:set>
                                  </p:childTnLst>
                                </p:cTn>
                              </p:par>
                            </p:childTnLst>
                          </p:cTn>
                        </p:par>
                        <p:par>
                          <p:cTn id="174" fill="hold">
                            <p:stCondLst>
                              <p:cond delay="5500"/>
                            </p:stCondLst>
                            <p:childTnLst>
                              <p:par>
                                <p:cTn id="175" presetID="10" presetClass="exit" presetSubtype="0" fill="hold" nodeType="afterEffect">
                                  <p:stCondLst>
                                    <p:cond delay="0"/>
                                  </p:stCondLst>
                                  <p:childTnLst>
                                    <p:animEffect transition="out" filter="fade">
                                      <p:cBhvr>
                                        <p:cTn id="176" dur="500"/>
                                        <p:tgtEl>
                                          <p:spTgt spid="76"/>
                                        </p:tgtEl>
                                      </p:cBhvr>
                                    </p:animEffect>
                                    <p:set>
                                      <p:cBhvr>
                                        <p:cTn id="177" dur="1" fill="hold">
                                          <p:stCondLst>
                                            <p:cond delay="499"/>
                                          </p:stCondLst>
                                        </p:cTn>
                                        <p:tgtEl>
                                          <p:spTgt spid="76"/>
                                        </p:tgtEl>
                                        <p:attrNameLst>
                                          <p:attrName>style.visibility</p:attrName>
                                        </p:attrNameLst>
                                      </p:cBhvr>
                                      <p:to>
                                        <p:strVal val="hidden"/>
                                      </p:to>
                                    </p:set>
                                  </p:childTnLst>
                                </p:cTn>
                              </p:par>
                            </p:childTnLst>
                          </p:cTn>
                        </p:par>
                        <p:par>
                          <p:cTn id="178" fill="hold">
                            <p:stCondLst>
                              <p:cond delay="6000"/>
                            </p:stCondLst>
                            <p:childTnLst>
                              <p:par>
                                <p:cTn id="179" presetID="10" presetClass="exit" presetSubtype="0" fill="hold" grpId="0" nodeType="afterEffect">
                                  <p:stCondLst>
                                    <p:cond delay="0"/>
                                  </p:stCondLst>
                                  <p:childTnLst>
                                    <p:animEffect transition="out" filter="fade">
                                      <p:cBhvr>
                                        <p:cTn id="180" dur="500"/>
                                        <p:tgtEl>
                                          <p:spTgt spid="63"/>
                                        </p:tgtEl>
                                      </p:cBhvr>
                                    </p:animEffect>
                                    <p:set>
                                      <p:cBhvr>
                                        <p:cTn id="181" dur="1" fill="hold">
                                          <p:stCondLst>
                                            <p:cond delay="499"/>
                                          </p:stCondLst>
                                        </p:cTn>
                                        <p:tgtEl>
                                          <p:spTgt spid="63"/>
                                        </p:tgtEl>
                                        <p:attrNameLst>
                                          <p:attrName>style.visibility</p:attrName>
                                        </p:attrNameLst>
                                      </p:cBhvr>
                                      <p:to>
                                        <p:strVal val="hidden"/>
                                      </p:to>
                                    </p:set>
                                  </p:childTnLst>
                                </p:cTn>
                              </p:par>
                            </p:childTnLst>
                          </p:cTn>
                        </p:par>
                        <p:par>
                          <p:cTn id="182" fill="hold">
                            <p:stCondLst>
                              <p:cond delay="6500"/>
                            </p:stCondLst>
                            <p:childTnLst>
                              <p:par>
                                <p:cTn id="183" presetID="10" presetClass="exit" presetSubtype="0" fill="hold" nodeType="afterEffect">
                                  <p:stCondLst>
                                    <p:cond delay="0"/>
                                  </p:stCondLst>
                                  <p:childTnLst>
                                    <p:animEffect transition="out" filter="fade">
                                      <p:cBhvr>
                                        <p:cTn id="184" dur="500"/>
                                        <p:tgtEl>
                                          <p:spTgt spid="41"/>
                                        </p:tgtEl>
                                      </p:cBhvr>
                                    </p:animEffect>
                                    <p:set>
                                      <p:cBhvr>
                                        <p:cTn id="185" dur="1" fill="hold">
                                          <p:stCondLst>
                                            <p:cond delay="499"/>
                                          </p:stCondLst>
                                        </p:cTn>
                                        <p:tgtEl>
                                          <p:spTgt spid="41"/>
                                        </p:tgtEl>
                                        <p:attrNameLst>
                                          <p:attrName>style.visibility</p:attrName>
                                        </p:attrNameLst>
                                      </p:cBhvr>
                                      <p:to>
                                        <p:strVal val="hidden"/>
                                      </p:to>
                                    </p:set>
                                  </p:childTnLst>
                                </p:cTn>
                              </p:par>
                            </p:childTnLst>
                          </p:cTn>
                        </p:par>
                        <p:par>
                          <p:cTn id="186" fill="hold">
                            <p:stCondLst>
                              <p:cond delay="7000"/>
                            </p:stCondLst>
                            <p:childTnLst>
                              <p:par>
                                <p:cTn id="187" presetID="10" presetClass="exit" presetSubtype="0" fill="hold" grpId="1" nodeType="afterEffect">
                                  <p:stCondLst>
                                    <p:cond delay="0"/>
                                  </p:stCondLst>
                                  <p:childTnLst>
                                    <p:animEffect transition="out" filter="fade">
                                      <p:cBhvr>
                                        <p:cTn id="188" dur="500"/>
                                        <p:tgtEl>
                                          <p:spTgt spid="31"/>
                                        </p:tgtEl>
                                      </p:cBhvr>
                                    </p:animEffect>
                                    <p:set>
                                      <p:cBhvr>
                                        <p:cTn id="189" dur="1" fill="hold">
                                          <p:stCondLst>
                                            <p:cond delay="499"/>
                                          </p:stCondLst>
                                        </p:cTn>
                                        <p:tgtEl>
                                          <p:spTgt spid="31"/>
                                        </p:tgtEl>
                                        <p:attrNameLst>
                                          <p:attrName>style.visibility</p:attrName>
                                        </p:attrNameLst>
                                      </p:cBhvr>
                                      <p:to>
                                        <p:strVal val="hidden"/>
                                      </p:to>
                                    </p:set>
                                  </p:childTnLst>
                                </p:cTn>
                              </p:par>
                            </p:childTnLst>
                          </p:cTn>
                        </p:par>
                        <p:par>
                          <p:cTn id="190" fill="hold">
                            <p:stCondLst>
                              <p:cond delay="7500"/>
                            </p:stCondLst>
                            <p:childTnLst>
                              <p:par>
                                <p:cTn id="191" presetID="10" presetClass="exit" presetSubtype="0" fill="hold" grpId="1" nodeType="afterEffect">
                                  <p:stCondLst>
                                    <p:cond delay="0"/>
                                  </p:stCondLst>
                                  <p:childTnLst>
                                    <p:animEffect transition="out" filter="fade">
                                      <p:cBhvr>
                                        <p:cTn id="192" dur="500"/>
                                        <p:tgtEl>
                                          <p:spTgt spid="28"/>
                                        </p:tgtEl>
                                      </p:cBhvr>
                                    </p:animEffect>
                                    <p:set>
                                      <p:cBhvr>
                                        <p:cTn id="193" dur="1" fill="hold">
                                          <p:stCondLst>
                                            <p:cond delay="499"/>
                                          </p:stCondLst>
                                        </p:cTn>
                                        <p:tgtEl>
                                          <p:spTgt spid="28"/>
                                        </p:tgtEl>
                                        <p:attrNameLst>
                                          <p:attrName>style.visibility</p:attrName>
                                        </p:attrNameLst>
                                      </p:cBhvr>
                                      <p:to>
                                        <p:strVal val="hidden"/>
                                      </p:to>
                                    </p:set>
                                  </p:childTnLst>
                                </p:cTn>
                              </p:par>
                            </p:childTnLst>
                          </p:cTn>
                        </p:par>
                      </p:childTnLst>
                    </p:cTn>
                  </p:par>
                  <p:par>
                    <p:cTn id="194" fill="hold">
                      <p:stCondLst>
                        <p:cond delay="indefinite"/>
                      </p:stCondLst>
                      <p:childTnLst>
                        <p:par>
                          <p:cTn id="195" fill="hold">
                            <p:stCondLst>
                              <p:cond delay="0"/>
                            </p:stCondLst>
                            <p:childTnLst>
                              <p:par>
                                <p:cTn id="196" presetID="10" presetClass="entr" presetSubtype="0" fill="hold" grpId="0" nodeType="clickEffect">
                                  <p:stCondLst>
                                    <p:cond delay="0"/>
                                  </p:stCondLst>
                                  <p:childTnLst>
                                    <p:set>
                                      <p:cBhvr>
                                        <p:cTn id="197" dur="1" fill="hold">
                                          <p:stCondLst>
                                            <p:cond delay="0"/>
                                          </p:stCondLst>
                                        </p:cTn>
                                        <p:tgtEl>
                                          <p:spTgt spid="29"/>
                                        </p:tgtEl>
                                        <p:attrNameLst>
                                          <p:attrName>style.visibility</p:attrName>
                                        </p:attrNameLst>
                                      </p:cBhvr>
                                      <p:to>
                                        <p:strVal val="visible"/>
                                      </p:to>
                                    </p:set>
                                    <p:animEffect transition="in" filter="fade">
                                      <p:cBhvr>
                                        <p:cTn id="198" dur="500"/>
                                        <p:tgtEl>
                                          <p:spTgt spid="29"/>
                                        </p:tgtEl>
                                      </p:cBhvr>
                                    </p:animEffect>
                                  </p:childTnLst>
                                </p:cTn>
                              </p:par>
                            </p:childTnLst>
                          </p:cTn>
                        </p:par>
                        <p:par>
                          <p:cTn id="199" fill="hold">
                            <p:stCondLst>
                              <p:cond delay="500"/>
                            </p:stCondLst>
                            <p:childTnLst>
                              <p:par>
                                <p:cTn id="200" presetID="10" presetClass="entr" presetSubtype="0" fill="hold" grpId="0" nodeType="afterEffect">
                                  <p:stCondLst>
                                    <p:cond delay="0"/>
                                  </p:stCondLst>
                                  <p:childTnLst>
                                    <p:set>
                                      <p:cBhvr>
                                        <p:cTn id="201" dur="1" fill="hold">
                                          <p:stCondLst>
                                            <p:cond delay="0"/>
                                          </p:stCondLst>
                                        </p:cTn>
                                        <p:tgtEl>
                                          <p:spTgt spid="15"/>
                                        </p:tgtEl>
                                        <p:attrNameLst>
                                          <p:attrName>style.visibility</p:attrName>
                                        </p:attrNameLst>
                                      </p:cBhvr>
                                      <p:to>
                                        <p:strVal val="visible"/>
                                      </p:to>
                                    </p:set>
                                    <p:animEffect transition="in" filter="fade">
                                      <p:cBhvr>
                                        <p:cTn id="202" dur="500"/>
                                        <p:tgtEl>
                                          <p:spTgt spid="15"/>
                                        </p:tgtEl>
                                      </p:cBhvr>
                                    </p:animEffect>
                                  </p:childTnLst>
                                </p:cTn>
                              </p:par>
                            </p:childTnLst>
                          </p:cTn>
                        </p:par>
                      </p:childTnLst>
                    </p:cTn>
                  </p:par>
                  <p:par>
                    <p:cTn id="203" fill="hold">
                      <p:stCondLst>
                        <p:cond delay="indefinite"/>
                      </p:stCondLst>
                      <p:childTnLst>
                        <p:par>
                          <p:cTn id="204" fill="hold">
                            <p:stCondLst>
                              <p:cond delay="0"/>
                            </p:stCondLst>
                            <p:childTnLst>
                              <p:par>
                                <p:cTn id="205" presetID="10" presetClass="exit" presetSubtype="0" fill="hold" grpId="1" nodeType="clickEffect">
                                  <p:stCondLst>
                                    <p:cond delay="0"/>
                                  </p:stCondLst>
                                  <p:childTnLst>
                                    <p:animEffect transition="out" filter="fade">
                                      <p:cBhvr>
                                        <p:cTn id="206" dur="500"/>
                                        <p:tgtEl>
                                          <p:spTgt spid="15"/>
                                        </p:tgtEl>
                                      </p:cBhvr>
                                    </p:animEffect>
                                    <p:set>
                                      <p:cBhvr>
                                        <p:cTn id="207" dur="1" fill="hold">
                                          <p:stCondLst>
                                            <p:cond delay="499"/>
                                          </p:stCondLst>
                                        </p:cTn>
                                        <p:tgtEl>
                                          <p:spTgt spid="15"/>
                                        </p:tgtEl>
                                        <p:attrNameLst>
                                          <p:attrName>style.visibility</p:attrName>
                                        </p:attrNameLst>
                                      </p:cBhvr>
                                      <p:to>
                                        <p:strVal val="hidden"/>
                                      </p:to>
                                    </p:set>
                                  </p:childTnLst>
                                </p:cTn>
                              </p:par>
                            </p:childTnLst>
                          </p:cTn>
                        </p:par>
                        <p:par>
                          <p:cTn id="208" fill="hold">
                            <p:stCondLst>
                              <p:cond delay="500"/>
                            </p:stCondLst>
                            <p:childTnLst>
                              <p:par>
                                <p:cTn id="209" presetID="10" presetClass="exit" presetSubtype="0" fill="hold" grpId="1" nodeType="afterEffect">
                                  <p:stCondLst>
                                    <p:cond delay="0"/>
                                  </p:stCondLst>
                                  <p:childTnLst>
                                    <p:animEffect transition="out" filter="fade">
                                      <p:cBhvr>
                                        <p:cTn id="210" dur="500"/>
                                        <p:tgtEl>
                                          <p:spTgt spid="29"/>
                                        </p:tgtEl>
                                      </p:cBhvr>
                                    </p:animEffect>
                                    <p:set>
                                      <p:cBhvr>
                                        <p:cTn id="211"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P spid="32" grpId="0" animBg="1"/>
      <p:bldP spid="32" grpId="1" animBg="1"/>
      <p:bldP spid="4" grpId="0" animBg="1"/>
      <p:bldP spid="5" grpId="0" animBg="1"/>
      <p:bldP spid="7" grpId="0" animBg="1"/>
      <p:bldP spid="13" grpId="0" animBg="1"/>
      <p:bldP spid="13" grpId="1" animBg="1"/>
      <p:bldP spid="15" grpId="0" animBg="1"/>
      <p:bldP spid="15" grpId="1" animBg="1"/>
      <p:bldP spid="16" grpId="0" animBg="1"/>
      <p:bldP spid="16" grpId="1" animBg="1"/>
      <p:bldP spid="17" grpId="0" animBg="1"/>
      <p:bldP spid="28" grpId="0" animBg="1"/>
      <p:bldP spid="28" grpId="1" animBg="1"/>
      <p:bldP spid="29" grpId="0" animBg="1"/>
      <p:bldP spid="29" grpId="1" animBg="1"/>
      <p:bldP spid="33" grpId="0" animBg="1"/>
      <p:bldP spid="33" grpId="1" animBg="1"/>
      <p:bldP spid="34" grpId="0" animBg="1"/>
      <p:bldP spid="34" grpId="1" animBg="1"/>
      <p:bldP spid="73" grpId="0" animBg="1"/>
      <p:bldP spid="73" grpId="1" animBg="1"/>
      <p:bldP spid="74" grpId="0" animBg="1"/>
      <p:bldP spid="74" grpId="1" animBg="1"/>
      <p:bldP spid="62" grpId="0" animBg="1"/>
      <p:bldP spid="62" grpId="1" animBg="1"/>
      <p:bldP spid="63" grpId="0" animBg="1"/>
      <p:bldP spid="63"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FF644-33B4-4D70-AE75-8DCCEBAB6D45}"/>
              </a:ext>
            </a:extLst>
          </p:cNvPr>
          <p:cNvSpPr>
            <a:spLocks noGrp="1"/>
          </p:cNvSpPr>
          <p:nvPr>
            <p:ph type="title"/>
          </p:nvPr>
        </p:nvSpPr>
        <p:spPr/>
        <p:txBody>
          <a:bodyPr/>
          <a:lstStyle/>
          <a:p>
            <a:r>
              <a:rPr lang="en-US" dirty="0" err="1"/>
              <a:t>ProjFS</a:t>
            </a:r>
            <a:r>
              <a:rPr lang="en-US" dirty="0"/>
              <a:t>, </a:t>
            </a:r>
            <a:r>
              <a:rPr lang="en-US" dirty="0" err="1"/>
              <a:t>BindFlt</a:t>
            </a:r>
            <a:r>
              <a:rPr lang="en-US" dirty="0"/>
              <a:t> Win10 Drivers and </a:t>
            </a:r>
            <a:r>
              <a:rPr lang="en-US" dirty="0" err="1"/>
              <a:t>BuildXL</a:t>
            </a:r>
            <a:r>
              <a:rPr lang="en-US" dirty="0"/>
              <a:t> Sandboxing</a:t>
            </a:r>
          </a:p>
        </p:txBody>
      </p:sp>
      <p:sp>
        <p:nvSpPr>
          <p:cNvPr id="3" name="Text Placeholder 2">
            <a:extLst>
              <a:ext uri="{FF2B5EF4-FFF2-40B4-BE49-F238E27FC236}">
                <a16:creationId xmlns:a16="http://schemas.microsoft.com/office/drawing/2014/main" id="{E029482B-9B0D-4DFD-9C7E-903349F08423}"/>
              </a:ext>
            </a:extLst>
          </p:cNvPr>
          <p:cNvSpPr>
            <a:spLocks noGrp="1"/>
          </p:cNvSpPr>
          <p:nvPr>
            <p:ph type="body" sz="quarter" idx="10"/>
          </p:nvPr>
        </p:nvSpPr>
        <p:spPr>
          <a:xfrm>
            <a:off x="584200" y="1336643"/>
            <a:ext cx="11018520" cy="5219891"/>
          </a:xfrm>
        </p:spPr>
        <p:txBody>
          <a:bodyPr/>
          <a:lstStyle/>
          <a:p>
            <a:r>
              <a:rPr lang="en-US" dirty="0" err="1"/>
              <a:t>ProjFS</a:t>
            </a:r>
            <a:r>
              <a:rPr lang="en-US" dirty="0"/>
              <a:t>: Incremental filesystem rendering with placeholders</a:t>
            </a:r>
          </a:p>
          <a:p>
            <a:pPr lvl="1"/>
            <a:r>
              <a:rPr lang="en-US" dirty="0"/>
              <a:t>Underpins Virtual Filesystem for Git (</a:t>
            </a:r>
            <a:r>
              <a:rPr lang="en-US" dirty="0" err="1"/>
              <a:t>fka</a:t>
            </a:r>
            <a:r>
              <a:rPr lang="en-US" dirty="0"/>
              <a:t> GVFS) since Win10 1607 (RS1) release</a:t>
            </a:r>
          </a:p>
          <a:p>
            <a:pPr lvl="1"/>
            <a:r>
              <a:rPr lang="en-US" dirty="0" err="1"/>
              <a:t>Dir+file</a:t>
            </a:r>
            <a:r>
              <a:rPr lang="en-US" dirty="0"/>
              <a:t> callbacks (vs. FUSE full virtualization w/o local disk)</a:t>
            </a:r>
          </a:p>
          <a:p>
            <a:pPr lvl="1"/>
            <a:r>
              <a:rPr lang="en-US" dirty="0"/>
              <a:t>Used to virtualize all client drive letters and paths on agent</a:t>
            </a:r>
          </a:p>
          <a:p>
            <a:pPr lvl="1"/>
            <a:r>
              <a:rPr lang="en-US" dirty="0"/>
              <a:t>Dir, file callbacks resolved from CAS or paused to get from client if nothing from predictions</a:t>
            </a:r>
          </a:p>
          <a:p>
            <a:r>
              <a:rPr lang="en-US" dirty="0" err="1"/>
              <a:t>BindFlt</a:t>
            </a:r>
            <a:r>
              <a:rPr lang="en-US" dirty="0"/>
              <a:t> (Win10 1903/RS6): Selective remapping of directories</a:t>
            </a:r>
          </a:p>
          <a:p>
            <a:pPr lvl="1"/>
            <a:r>
              <a:rPr lang="en-US" dirty="0"/>
              <a:t>Snip out the virtualization working directory on agent, ensure calls into </a:t>
            </a:r>
            <a:r>
              <a:rPr lang="en-US" dirty="0" err="1"/>
              <a:t>WinAPIs</a:t>
            </a:r>
            <a:r>
              <a:rPr lang="en-US" dirty="0"/>
              <a:t> on agent</a:t>
            </a:r>
          </a:p>
          <a:p>
            <a:pPr lvl="1"/>
            <a:r>
              <a:rPr lang="en-US" dirty="0"/>
              <a:t>Compare to chroot</a:t>
            </a:r>
          </a:p>
          <a:p>
            <a:r>
              <a:rPr lang="en-US" dirty="0"/>
              <a:t>Run command under </a:t>
            </a:r>
            <a:r>
              <a:rPr lang="en-US" dirty="0" err="1"/>
              <a:t>BuildXL</a:t>
            </a:r>
            <a:r>
              <a:rPr lang="en-US" dirty="0"/>
              <a:t> sandbox that watches filesystem API calls to find build inputs and outputs</a:t>
            </a:r>
          </a:p>
          <a:p>
            <a:pPr lvl="1"/>
            <a:r>
              <a:rPr lang="en-US" dirty="0"/>
              <a:t>Compare to </a:t>
            </a:r>
            <a:r>
              <a:rPr lang="en-US" dirty="0" err="1"/>
              <a:t>dtrace</a:t>
            </a:r>
            <a:endParaRPr lang="en-US" dirty="0"/>
          </a:p>
          <a:p>
            <a:pPr lvl="1"/>
            <a:r>
              <a:rPr lang="en-US" dirty="0"/>
              <a:t>See Kristijan </a:t>
            </a:r>
            <a:r>
              <a:rPr lang="en-US" dirty="0" err="1"/>
              <a:t>Semic’s</a:t>
            </a:r>
            <a:r>
              <a:rPr lang="en-US" dirty="0"/>
              <a:t> talk in this Meetup for macOS sandbox</a:t>
            </a:r>
          </a:p>
          <a:p>
            <a:pPr lvl="1"/>
            <a:endParaRPr lang="en-US" dirty="0"/>
          </a:p>
        </p:txBody>
      </p:sp>
    </p:spTree>
    <p:extLst>
      <p:ext uri="{BB962C8B-B14F-4D97-AF65-F5344CB8AC3E}">
        <p14:creationId xmlns:p14="http://schemas.microsoft.com/office/powerpoint/2010/main" val="384008022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FE9B3-21EE-40EA-9AE4-8A65B76AA2D6}"/>
              </a:ext>
            </a:extLst>
          </p:cNvPr>
          <p:cNvSpPr>
            <a:spLocks noGrp="1"/>
          </p:cNvSpPr>
          <p:nvPr>
            <p:ph type="title"/>
          </p:nvPr>
        </p:nvSpPr>
        <p:spPr/>
        <p:txBody>
          <a:bodyPr/>
          <a:lstStyle/>
          <a:p>
            <a:r>
              <a:rPr lang="en-US" dirty="0"/>
              <a:t>Azure Deployment Architecture</a:t>
            </a:r>
          </a:p>
        </p:txBody>
      </p:sp>
      <p:sp>
        <p:nvSpPr>
          <p:cNvPr id="3" name="Text Placeholder 2">
            <a:extLst>
              <a:ext uri="{FF2B5EF4-FFF2-40B4-BE49-F238E27FC236}">
                <a16:creationId xmlns:a16="http://schemas.microsoft.com/office/drawing/2014/main" id="{384421D8-F215-452B-9ECE-6F1CA83A2448}"/>
              </a:ext>
            </a:extLst>
          </p:cNvPr>
          <p:cNvSpPr>
            <a:spLocks noGrp="1"/>
          </p:cNvSpPr>
          <p:nvPr>
            <p:ph type="body" sz="quarter" idx="10"/>
          </p:nvPr>
        </p:nvSpPr>
        <p:spPr>
          <a:xfrm>
            <a:off x="584200" y="1435497"/>
            <a:ext cx="11018520" cy="4259628"/>
          </a:xfrm>
        </p:spPr>
        <p:txBody>
          <a:bodyPr/>
          <a:lstStyle/>
          <a:p>
            <a:r>
              <a:rPr lang="en-US" dirty="0"/>
              <a:t>Agents are VMs, not containers</a:t>
            </a:r>
          </a:p>
          <a:p>
            <a:pPr lvl="1"/>
            <a:r>
              <a:rPr lang="en-US" dirty="0" err="1"/>
              <a:t>ProjFS</a:t>
            </a:r>
            <a:r>
              <a:rPr lang="en-US" dirty="0"/>
              <a:t>, </a:t>
            </a:r>
            <a:r>
              <a:rPr lang="en-US" dirty="0" err="1"/>
              <a:t>BindFlt</a:t>
            </a:r>
            <a:r>
              <a:rPr lang="en-US" dirty="0"/>
              <a:t> need admin</a:t>
            </a:r>
          </a:p>
          <a:p>
            <a:pPr lvl="1"/>
            <a:r>
              <a:rPr lang="en-US" dirty="0"/>
              <a:t>Azure VM Scale Sets make for easy scale up/down</a:t>
            </a:r>
          </a:p>
          <a:p>
            <a:pPr lvl="1"/>
            <a:r>
              <a:rPr lang="en-US" dirty="0"/>
              <a:t>Agents are reused between commands but are team or org specific</a:t>
            </a:r>
          </a:p>
          <a:p>
            <a:r>
              <a:rPr lang="en-US" dirty="0" err="1"/>
              <a:t>AgentCoordinator</a:t>
            </a:r>
            <a:r>
              <a:rPr lang="en-US" dirty="0"/>
              <a:t> service provides agent lists to clients within shared pool</a:t>
            </a:r>
          </a:p>
          <a:p>
            <a:pPr lvl="1"/>
            <a:r>
              <a:rPr lang="en-US" dirty="0"/>
              <a:t>Agents currently use direct IPs, clients move on if agents are busy</a:t>
            </a:r>
          </a:p>
          <a:p>
            <a:pPr lvl="1"/>
            <a:r>
              <a:rPr lang="en-US" dirty="0"/>
              <a:t>Intent is to move to a centralized service proxy like RE over time</a:t>
            </a:r>
          </a:p>
          <a:p>
            <a:r>
              <a:rPr lang="en-US" dirty="0" err="1"/>
              <a:t>CosmosDB</a:t>
            </a:r>
            <a:r>
              <a:rPr lang="en-US" dirty="0"/>
              <a:t>, Redis, Blob Storage, </a:t>
            </a:r>
            <a:r>
              <a:rPr lang="en-US" dirty="0" err="1"/>
              <a:t>KeyVault</a:t>
            </a:r>
            <a:r>
              <a:rPr lang="en-US" dirty="0"/>
              <a:t> underlie these pieces</a:t>
            </a:r>
          </a:p>
          <a:p>
            <a:endParaRPr lang="en-US" dirty="0"/>
          </a:p>
        </p:txBody>
      </p:sp>
    </p:spTree>
    <p:extLst>
      <p:ext uri="{BB962C8B-B14F-4D97-AF65-F5344CB8AC3E}">
        <p14:creationId xmlns:p14="http://schemas.microsoft.com/office/powerpoint/2010/main" val="196605571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AC347-627A-4507-B476-51AC2A479159}"/>
              </a:ext>
            </a:extLst>
          </p:cNvPr>
          <p:cNvSpPr>
            <a:spLocks noGrp="1"/>
          </p:cNvSpPr>
          <p:nvPr>
            <p:ph type="title"/>
          </p:nvPr>
        </p:nvSpPr>
        <p:spPr/>
        <p:txBody>
          <a:bodyPr/>
          <a:lstStyle/>
          <a:p>
            <a:r>
              <a:rPr lang="en-US" dirty="0"/>
              <a:t>Remote Execution Protocol Usage</a:t>
            </a:r>
          </a:p>
        </p:txBody>
      </p:sp>
      <p:sp>
        <p:nvSpPr>
          <p:cNvPr id="3" name="Text Placeholder 2">
            <a:extLst>
              <a:ext uri="{FF2B5EF4-FFF2-40B4-BE49-F238E27FC236}">
                <a16:creationId xmlns:a16="http://schemas.microsoft.com/office/drawing/2014/main" id="{7ECF904C-B2C3-471F-BBD9-B5A5A4631F39}"/>
              </a:ext>
            </a:extLst>
          </p:cNvPr>
          <p:cNvSpPr>
            <a:spLocks noGrp="1"/>
          </p:cNvSpPr>
          <p:nvPr>
            <p:ph type="body" sz="quarter" idx="10"/>
          </p:nvPr>
        </p:nvSpPr>
        <p:spPr>
          <a:xfrm>
            <a:off x="584200" y="1435497"/>
            <a:ext cx="11018520" cy="4345805"/>
          </a:xfrm>
        </p:spPr>
        <p:txBody>
          <a:bodyPr/>
          <a:lstStyle/>
          <a:p>
            <a:r>
              <a:rPr lang="en-US" dirty="0"/>
              <a:t>We are based on </a:t>
            </a:r>
            <a:r>
              <a:rPr lang="en-US" dirty="0" err="1"/>
              <a:t>Bazel</a:t>
            </a:r>
            <a:r>
              <a:rPr lang="en-US" dirty="0"/>
              <a:t> RE for low level currently, more as time allows</a:t>
            </a:r>
          </a:p>
          <a:p>
            <a:r>
              <a:rPr lang="en-US" dirty="0"/>
              <a:t>By service interface:</a:t>
            </a:r>
          </a:p>
          <a:p>
            <a:pPr lvl="1"/>
            <a:r>
              <a:rPr lang="en-US" dirty="0" err="1"/>
              <a:t>ByteStream</a:t>
            </a:r>
            <a:r>
              <a:rPr lang="en-US" dirty="0"/>
              <a:t>: </a:t>
            </a:r>
            <a:r>
              <a:rPr lang="en-US" dirty="0">
                <a:highlight>
                  <a:srgbClr val="00FF00"/>
                </a:highlight>
              </a:rPr>
              <a:t>95%</a:t>
            </a:r>
          </a:p>
          <a:p>
            <a:pPr lvl="1"/>
            <a:r>
              <a:rPr lang="en-US" dirty="0"/>
              <a:t>CAS: </a:t>
            </a:r>
            <a:r>
              <a:rPr lang="en-US" dirty="0">
                <a:highlight>
                  <a:srgbClr val="FFFF00"/>
                </a:highlight>
              </a:rPr>
              <a:t>80%</a:t>
            </a:r>
          </a:p>
          <a:p>
            <a:pPr lvl="1"/>
            <a:r>
              <a:rPr lang="en-US" dirty="0"/>
              <a:t>Capabilities: </a:t>
            </a:r>
            <a:r>
              <a:rPr lang="en-US" dirty="0">
                <a:highlight>
                  <a:srgbClr val="FF0000"/>
                </a:highlight>
              </a:rPr>
              <a:t>0%</a:t>
            </a:r>
          </a:p>
          <a:p>
            <a:pPr lvl="1"/>
            <a:r>
              <a:rPr lang="en-US" dirty="0" err="1"/>
              <a:t>ActionCache</a:t>
            </a:r>
            <a:r>
              <a:rPr lang="en-US" dirty="0"/>
              <a:t>: </a:t>
            </a:r>
            <a:r>
              <a:rPr lang="en-US" dirty="0">
                <a:highlight>
                  <a:srgbClr val="FF0000"/>
                </a:highlight>
              </a:rPr>
              <a:t>0%</a:t>
            </a:r>
          </a:p>
          <a:p>
            <a:pPr lvl="2"/>
            <a:r>
              <a:rPr lang="en-US" dirty="0"/>
              <a:t>No datacenter or local caching yet, cut during early iterations, we let MSBuild incrementalism reign</a:t>
            </a:r>
          </a:p>
          <a:p>
            <a:pPr lvl="1"/>
            <a:r>
              <a:rPr lang="en-US" dirty="0"/>
              <a:t>Execution: </a:t>
            </a:r>
            <a:r>
              <a:rPr lang="en-US" dirty="0">
                <a:highlight>
                  <a:srgbClr val="FF0000"/>
                </a:highlight>
              </a:rPr>
              <a:t>0%</a:t>
            </a:r>
          </a:p>
          <a:p>
            <a:pPr lvl="2"/>
            <a:r>
              <a:rPr lang="en-US" dirty="0"/>
              <a:t>Complicated: See next slide</a:t>
            </a:r>
          </a:p>
          <a:p>
            <a:pPr lvl="1"/>
            <a:endParaRPr lang="en-US" dirty="0">
              <a:highlight>
                <a:srgbClr val="FF0000"/>
              </a:highlight>
            </a:endParaRPr>
          </a:p>
          <a:p>
            <a:endParaRPr lang="en-US" dirty="0"/>
          </a:p>
        </p:txBody>
      </p:sp>
    </p:spTree>
    <p:extLst>
      <p:ext uri="{BB962C8B-B14F-4D97-AF65-F5344CB8AC3E}">
        <p14:creationId xmlns:p14="http://schemas.microsoft.com/office/powerpoint/2010/main" val="208996483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7FB5C-8A1A-4DA5-9D45-0FD526E385F1}"/>
              </a:ext>
            </a:extLst>
          </p:cNvPr>
          <p:cNvSpPr>
            <a:spLocks noGrp="1"/>
          </p:cNvSpPr>
          <p:nvPr>
            <p:ph type="title"/>
          </p:nvPr>
        </p:nvSpPr>
        <p:spPr>
          <a:xfrm>
            <a:off x="588263" y="457200"/>
            <a:ext cx="11018520" cy="553998"/>
          </a:xfrm>
        </p:spPr>
        <p:txBody>
          <a:bodyPr/>
          <a:lstStyle/>
          <a:p>
            <a:r>
              <a:rPr lang="en-US" dirty="0"/>
              <a:t>Specialized Execution </a:t>
            </a:r>
            <a:r>
              <a:rPr lang="en-US" dirty="0" err="1"/>
              <a:t>gRPC</a:t>
            </a:r>
            <a:r>
              <a:rPr lang="en-US" dirty="0"/>
              <a:t> call</a:t>
            </a:r>
          </a:p>
        </p:txBody>
      </p:sp>
      <p:sp>
        <p:nvSpPr>
          <p:cNvPr id="3" name="Text Placeholder 2">
            <a:extLst>
              <a:ext uri="{FF2B5EF4-FFF2-40B4-BE49-F238E27FC236}">
                <a16:creationId xmlns:a16="http://schemas.microsoft.com/office/drawing/2014/main" id="{B8EFFB74-263C-4606-9050-F32BD5C8C9C6}"/>
              </a:ext>
            </a:extLst>
          </p:cNvPr>
          <p:cNvSpPr>
            <a:spLocks noGrp="1"/>
          </p:cNvSpPr>
          <p:nvPr>
            <p:ph type="body" sz="quarter" idx="10"/>
          </p:nvPr>
        </p:nvSpPr>
        <p:spPr>
          <a:xfrm>
            <a:off x="584200" y="1435497"/>
            <a:ext cx="11018520" cy="4838248"/>
          </a:xfrm>
        </p:spPr>
        <p:txBody>
          <a:bodyPr/>
          <a:lstStyle/>
          <a:p>
            <a:r>
              <a:rPr lang="en-US" dirty="0"/>
              <a:t>2-way server&lt;-&gt;client</a:t>
            </a:r>
          </a:p>
          <a:p>
            <a:r>
              <a:rPr lang="en-US" dirty="0" err="1"/>
              <a:t>Stdout</a:t>
            </a:r>
            <a:r>
              <a:rPr lang="en-US" dirty="0"/>
              <a:t>, stderr outputs are interleaved for higher fidelity output</a:t>
            </a:r>
          </a:p>
          <a:p>
            <a:r>
              <a:rPr lang="en-US" dirty="0"/>
              <a:t>Agent can reach back to client to get directory metadata, file hashes, file contents not predicted by client</a:t>
            </a:r>
          </a:p>
          <a:p>
            <a:pPr lvl="1"/>
            <a:r>
              <a:rPr lang="en-US" dirty="0"/>
              <a:t>This is how we handle nondeterminism and optimism failures in CAS</a:t>
            </a:r>
          </a:p>
          <a:p>
            <a:pPr lvl="1"/>
            <a:r>
              <a:rPr lang="en-US" dirty="0"/>
              <a:t>E.g. #include “..\</a:t>
            </a:r>
            <a:r>
              <a:rPr lang="en-US" dirty="0" err="1"/>
              <a:t>inc</a:t>
            </a:r>
            <a:r>
              <a:rPr lang="en-US" dirty="0"/>
              <a:t>\</a:t>
            </a:r>
            <a:r>
              <a:rPr lang="en-US" dirty="0" err="1"/>
              <a:t>foo.h</a:t>
            </a:r>
            <a:r>
              <a:rPr lang="en-US" dirty="0"/>
              <a:t>” not found in command prediction or other data will result in slowness but not failure</a:t>
            </a:r>
          </a:p>
          <a:p>
            <a:r>
              <a:rPr lang="en-US" dirty="0"/>
              <a:t>We can take specific misses and feed back to users in a UX if we know it’s something they need to add metadata about. “Your build would be faster if you added &lt;</a:t>
            </a:r>
            <a:r>
              <a:rPr lang="en-US" dirty="0" err="1"/>
              <a:t>ClInclude</a:t>
            </a:r>
            <a:r>
              <a:rPr lang="en-US" dirty="0"/>
              <a:t>&gt;..\</a:t>
            </a:r>
            <a:r>
              <a:rPr lang="en-US" dirty="0" err="1"/>
              <a:t>inc</a:t>
            </a:r>
            <a:r>
              <a:rPr lang="en-US" dirty="0"/>
              <a:t>\</a:t>
            </a:r>
            <a:r>
              <a:rPr lang="en-US" dirty="0" err="1"/>
              <a:t>foo.h</a:t>
            </a:r>
            <a:r>
              <a:rPr lang="en-US" dirty="0"/>
              <a:t>&lt;/</a:t>
            </a:r>
            <a:r>
              <a:rPr lang="en-US" dirty="0" err="1"/>
              <a:t>ClInclude</a:t>
            </a:r>
            <a:r>
              <a:rPr lang="en-US" dirty="0"/>
              <a:t>&gt; to </a:t>
            </a:r>
            <a:r>
              <a:rPr lang="en-US" dirty="0" err="1"/>
              <a:t>bar.vcxproj</a:t>
            </a:r>
            <a:r>
              <a:rPr lang="en-US" dirty="0"/>
              <a:t>”</a:t>
            </a:r>
          </a:p>
          <a:p>
            <a:endParaRPr lang="en-US" dirty="0"/>
          </a:p>
        </p:txBody>
      </p:sp>
    </p:spTree>
    <p:extLst>
      <p:ext uri="{BB962C8B-B14F-4D97-AF65-F5344CB8AC3E}">
        <p14:creationId xmlns:p14="http://schemas.microsoft.com/office/powerpoint/2010/main" val="21331691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7FB5C-8A1A-4DA5-9D45-0FD526E385F1}"/>
              </a:ext>
            </a:extLst>
          </p:cNvPr>
          <p:cNvSpPr>
            <a:spLocks noGrp="1"/>
          </p:cNvSpPr>
          <p:nvPr>
            <p:ph type="title"/>
          </p:nvPr>
        </p:nvSpPr>
        <p:spPr/>
        <p:txBody>
          <a:bodyPr/>
          <a:lstStyle/>
          <a:p>
            <a:r>
              <a:rPr lang="en-US" dirty="0"/>
              <a:t>Example of a Missing Header Prediction</a:t>
            </a:r>
          </a:p>
        </p:txBody>
      </p:sp>
      <p:sp>
        <p:nvSpPr>
          <p:cNvPr id="4" name="Text Placeholder 3">
            <a:extLst>
              <a:ext uri="{FF2B5EF4-FFF2-40B4-BE49-F238E27FC236}">
                <a16:creationId xmlns:a16="http://schemas.microsoft.com/office/drawing/2014/main" id="{FB15344D-B728-4477-A500-2C4FA3422140}"/>
              </a:ext>
            </a:extLst>
          </p:cNvPr>
          <p:cNvSpPr>
            <a:spLocks noGrp="1"/>
          </p:cNvSpPr>
          <p:nvPr>
            <p:ph type="body" sz="quarter" idx="10"/>
          </p:nvPr>
        </p:nvSpPr>
        <p:spPr>
          <a:xfrm>
            <a:off x="5355771" y="1588412"/>
            <a:ext cx="6056415" cy="3631763"/>
          </a:xfrm>
        </p:spPr>
        <p:txBody>
          <a:bodyPr/>
          <a:lstStyle/>
          <a:p>
            <a:r>
              <a:rPr lang="en-US" dirty="0"/>
              <a:t>// foo.cpp in c:\repo\foo</a:t>
            </a:r>
          </a:p>
          <a:p>
            <a:r>
              <a:rPr lang="en-US" dirty="0"/>
              <a:t>// Command line: c:\bin\cl.exe foo.cpp</a:t>
            </a:r>
          </a:p>
          <a:p>
            <a:r>
              <a:rPr lang="en-US" dirty="0"/>
              <a:t>// (with </a:t>
            </a:r>
            <a:r>
              <a:rPr lang="en-US" dirty="0" err="1"/>
              <a:t>cwd</a:t>
            </a:r>
            <a:r>
              <a:rPr lang="en-US" dirty="0"/>
              <a:t> c:\repo\foo)</a:t>
            </a:r>
          </a:p>
          <a:p>
            <a:endParaRPr lang="en-US" dirty="0"/>
          </a:p>
          <a:p>
            <a:r>
              <a:rPr lang="en-US" dirty="0"/>
              <a:t>#include "..\bar\</a:t>
            </a:r>
            <a:r>
              <a:rPr lang="en-US" dirty="0" err="1"/>
              <a:t>bar.h</a:t>
            </a:r>
            <a:r>
              <a:rPr lang="en-US" dirty="0"/>
              <a:t>"</a:t>
            </a:r>
          </a:p>
          <a:p>
            <a:endParaRPr lang="en-US" dirty="0"/>
          </a:p>
          <a:p>
            <a:r>
              <a:rPr lang="en-US" dirty="0"/>
              <a:t>int main()</a:t>
            </a:r>
          </a:p>
          <a:p>
            <a:r>
              <a:rPr lang="en-US" dirty="0"/>
              <a:t>{</a:t>
            </a:r>
          </a:p>
          <a:p>
            <a:r>
              <a:rPr lang="en-US" dirty="0"/>
              <a:t>    </a:t>
            </a:r>
            <a:r>
              <a:rPr lang="en-US" dirty="0" err="1"/>
              <a:t>printf</a:t>
            </a:r>
            <a:r>
              <a:rPr lang="en-US" dirty="0"/>
              <a:t>("Hello world!");</a:t>
            </a:r>
          </a:p>
          <a:p>
            <a:r>
              <a:rPr lang="en-US" dirty="0"/>
              <a:t>}</a:t>
            </a:r>
          </a:p>
        </p:txBody>
      </p:sp>
      <p:sp>
        <p:nvSpPr>
          <p:cNvPr id="5" name="Text Placeholder 4">
            <a:extLst>
              <a:ext uri="{FF2B5EF4-FFF2-40B4-BE49-F238E27FC236}">
                <a16:creationId xmlns:a16="http://schemas.microsoft.com/office/drawing/2014/main" id="{BAE80BDF-020A-4375-A3BB-FD9964257592}"/>
              </a:ext>
            </a:extLst>
          </p:cNvPr>
          <p:cNvSpPr>
            <a:spLocks noGrp="1"/>
          </p:cNvSpPr>
          <p:nvPr>
            <p:ph type="body" sz="quarter" idx="11"/>
          </p:nvPr>
        </p:nvSpPr>
        <p:spPr>
          <a:xfrm>
            <a:off x="584200" y="1435100"/>
            <a:ext cx="4372489" cy="4462760"/>
          </a:xfrm>
        </p:spPr>
        <p:txBody>
          <a:bodyPr/>
          <a:lstStyle/>
          <a:p>
            <a:r>
              <a:rPr lang="en-US" dirty="0"/>
              <a:t>From command line prediction c:\repo\bar\bar.h is not predictable. We don’t predict c:\repo\bar or anything in it; the agent does not get </a:t>
            </a:r>
            <a:r>
              <a:rPr lang="en-US" dirty="0" err="1"/>
              <a:t>dir</a:t>
            </a:r>
            <a:r>
              <a:rPr lang="en-US" dirty="0"/>
              <a:t> metadata or files.</a:t>
            </a:r>
          </a:p>
          <a:p>
            <a:r>
              <a:rPr lang="en-US" dirty="0"/>
              <a:t>When running on the agent, cl.exe will open that directory then read </a:t>
            </a:r>
            <a:r>
              <a:rPr lang="en-US" dirty="0" err="1"/>
              <a:t>bar.h</a:t>
            </a:r>
            <a:r>
              <a:rPr lang="en-US" dirty="0"/>
              <a:t>.</a:t>
            </a:r>
          </a:p>
        </p:txBody>
      </p:sp>
    </p:spTree>
    <p:extLst>
      <p:ext uri="{BB962C8B-B14F-4D97-AF65-F5344CB8AC3E}">
        <p14:creationId xmlns:p14="http://schemas.microsoft.com/office/powerpoint/2010/main" val="360967758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8" name="Graphic 47">
            <a:extLst>
              <a:ext uri="{FF2B5EF4-FFF2-40B4-BE49-F238E27FC236}">
                <a16:creationId xmlns:a16="http://schemas.microsoft.com/office/drawing/2014/main" id="{F15AD0FF-7984-4E6E-A564-BEC6D3F087D5}"/>
              </a:ext>
            </a:extLst>
          </p:cNvPr>
          <p:cNvPicPr>
            <a:picLocks noChangeAspect="1"/>
          </p:cNvPicPr>
          <p:nvPr/>
        </p:nvPicPr>
        <p:blipFill>
          <a:blip r:embed="rId3">
            <a:alphaModFix amt="11000"/>
            <a:extLst>
              <a:ext uri="{96DAC541-7B7A-43D3-8B79-37D633B846F1}">
                <asvg:svgBlip xmlns:asvg="http://schemas.microsoft.com/office/drawing/2016/SVG/main" r:embed="rId4"/>
              </a:ext>
            </a:extLst>
          </a:blip>
          <a:srcRect/>
          <a:stretch/>
        </p:blipFill>
        <p:spPr>
          <a:xfrm>
            <a:off x="6992244" y="261520"/>
            <a:ext cx="5146307" cy="3185062"/>
          </a:xfrm>
          <a:prstGeom prst="rect">
            <a:avLst/>
          </a:prstGeom>
        </p:spPr>
      </p:pic>
      <p:sp>
        <p:nvSpPr>
          <p:cNvPr id="4" name="Rectangle: Rounded Corners 3">
            <a:extLst>
              <a:ext uri="{FF2B5EF4-FFF2-40B4-BE49-F238E27FC236}">
                <a16:creationId xmlns:a16="http://schemas.microsoft.com/office/drawing/2014/main" id="{33C973CE-8956-4DAF-8DA8-4B47E442C14A}"/>
              </a:ext>
            </a:extLst>
          </p:cNvPr>
          <p:cNvSpPr/>
          <p:nvPr/>
        </p:nvSpPr>
        <p:spPr>
          <a:xfrm>
            <a:off x="1686393" y="854439"/>
            <a:ext cx="2046158"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Visual Studio</a:t>
            </a:r>
          </a:p>
        </p:txBody>
      </p:sp>
      <p:sp>
        <p:nvSpPr>
          <p:cNvPr id="5" name="Rectangle: Rounded Corners 4">
            <a:extLst>
              <a:ext uri="{FF2B5EF4-FFF2-40B4-BE49-F238E27FC236}">
                <a16:creationId xmlns:a16="http://schemas.microsoft.com/office/drawing/2014/main" id="{FA6CB035-5636-411F-B351-A57455BB9365}"/>
              </a:ext>
            </a:extLst>
          </p:cNvPr>
          <p:cNvSpPr/>
          <p:nvPr/>
        </p:nvSpPr>
        <p:spPr>
          <a:xfrm>
            <a:off x="2296786" y="2342124"/>
            <a:ext cx="2046158"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MSBuild</a:t>
            </a:r>
          </a:p>
        </p:txBody>
      </p:sp>
      <p:sp>
        <p:nvSpPr>
          <p:cNvPr id="7" name="Flowchart: Magnetic Disk 6">
            <a:extLst>
              <a:ext uri="{FF2B5EF4-FFF2-40B4-BE49-F238E27FC236}">
                <a16:creationId xmlns:a16="http://schemas.microsoft.com/office/drawing/2014/main" id="{7052173A-3429-4928-87F5-819BBFFEA045}"/>
              </a:ext>
            </a:extLst>
          </p:cNvPr>
          <p:cNvSpPr/>
          <p:nvPr/>
        </p:nvSpPr>
        <p:spPr>
          <a:xfrm>
            <a:off x="724772" y="4426455"/>
            <a:ext cx="1746354" cy="97935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Local Disk</a:t>
            </a:r>
          </a:p>
        </p:txBody>
      </p:sp>
      <p:pic>
        <p:nvPicPr>
          <p:cNvPr id="9" name="Picture 8">
            <a:extLst>
              <a:ext uri="{FF2B5EF4-FFF2-40B4-BE49-F238E27FC236}">
                <a16:creationId xmlns:a16="http://schemas.microsoft.com/office/drawing/2014/main" id="{DDDCE370-A7DB-4926-89C0-1E1254DDFEDD}"/>
              </a:ext>
            </a:extLst>
          </p:cNvPr>
          <p:cNvPicPr>
            <a:picLocks noChangeAspect="1"/>
          </p:cNvPicPr>
          <p:nvPr/>
        </p:nvPicPr>
        <p:blipFill>
          <a:blip r:embed="rId5"/>
          <a:srcRect/>
          <a:stretch/>
        </p:blipFill>
        <p:spPr>
          <a:xfrm>
            <a:off x="3366072" y="745056"/>
            <a:ext cx="438150" cy="438150"/>
          </a:xfrm>
          <a:prstGeom prst="rect">
            <a:avLst/>
          </a:prstGeom>
        </p:spPr>
      </p:pic>
      <p:pic>
        <p:nvPicPr>
          <p:cNvPr id="11" name="Graphic 10">
            <a:extLst>
              <a:ext uri="{FF2B5EF4-FFF2-40B4-BE49-F238E27FC236}">
                <a16:creationId xmlns:a16="http://schemas.microsoft.com/office/drawing/2014/main" id="{2D5A0D69-360E-4E0B-8886-C38B34206257}"/>
              </a:ext>
            </a:extLst>
          </p:cNvPr>
          <p:cNvPicPr>
            <a:picLocks noChangeAspect="1"/>
          </p:cNvPicPr>
          <p:nvPr/>
        </p:nvPicPr>
        <p:blipFill>
          <a:blip r:embed="rId6"/>
          <a:srcRect/>
          <a:stretch/>
        </p:blipFill>
        <p:spPr>
          <a:xfrm>
            <a:off x="2354027" y="2404716"/>
            <a:ext cx="517317" cy="517317"/>
          </a:xfrm>
          <a:prstGeom prst="rect">
            <a:avLst/>
          </a:prstGeom>
        </p:spPr>
      </p:pic>
      <p:sp>
        <p:nvSpPr>
          <p:cNvPr id="16" name="Rectangle 15">
            <a:extLst>
              <a:ext uri="{FF2B5EF4-FFF2-40B4-BE49-F238E27FC236}">
                <a16:creationId xmlns:a16="http://schemas.microsoft.com/office/drawing/2014/main" id="{84E0D811-7F73-4ACD-9D8C-8FCC61B02F16}"/>
              </a:ext>
            </a:extLst>
          </p:cNvPr>
          <p:cNvSpPr/>
          <p:nvPr/>
        </p:nvSpPr>
        <p:spPr>
          <a:xfrm>
            <a:off x="2127179" y="1898213"/>
            <a:ext cx="2477786" cy="1530324"/>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1"/>
          <a:lstStyle/>
          <a:p>
            <a:pPr algn="ctr"/>
            <a:r>
              <a:rPr lang="en-US" dirty="0" err="1">
                <a:solidFill>
                  <a:schemeClr val="accent6"/>
                </a:solidFill>
              </a:rPr>
              <a:t>AnyBuild</a:t>
            </a:r>
            <a:r>
              <a:rPr lang="en-US" dirty="0">
                <a:solidFill>
                  <a:schemeClr val="accent6"/>
                </a:solidFill>
              </a:rPr>
              <a:t> Sandbox</a:t>
            </a:r>
          </a:p>
        </p:txBody>
      </p:sp>
      <p:sp>
        <p:nvSpPr>
          <p:cNvPr id="17" name="Arrow: Down 16">
            <a:extLst>
              <a:ext uri="{FF2B5EF4-FFF2-40B4-BE49-F238E27FC236}">
                <a16:creationId xmlns:a16="http://schemas.microsoft.com/office/drawing/2014/main" id="{0F2BB528-A031-4838-B112-70EBD248B065}"/>
              </a:ext>
            </a:extLst>
          </p:cNvPr>
          <p:cNvSpPr/>
          <p:nvPr/>
        </p:nvSpPr>
        <p:spPr>
          <a:xfrm rot="19021359">
            <a:off x="2586531" y="1344850"/>
            <a:ext cx="569626" cy="70453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Connector: Curved 50">
            <a:extLst>
              <a:ext uri="{FF2B5EF4-FFF2-40B4-BE49-F238E27FC236}">
                <a16:creationId xmlns:a16="http://schemas.microsoft.com/office/drawing/2014/main" id="{453ABD49-2BB8-4D8B-BB26-8D1E16155A64}"/>
              </a:ext>
            </a:extLst>
          </p:cNvPr>
          <p:cNvCxnSpPr>
            <a:cxnSpLocks/>
            <a:stCxn id="16" idx="3"/>
            <a:endCxn id="74" idx="1"/>
          </p:cNvCxnSpPr>
          <p:nvPr/>
        </p:nvCxnSpPr>
        <p:spPr>
          <a:xfrm>
            <a:off x="4604965" y="2663375"/>
            <a:ext cx="1341621" cy="1084722"/>
          </a:xfrm>
          <a:prstGeom prst="curvedConnector3">
            <a:avLst>
              <a:gd name="adj1" fmla="val 50000"/>
            </a:avLst>
          </a:prstGeom>
          <a:ln w="19050">
            <a:solidFill>
              <a:schemeClr val="accent6"/>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CCCCB04-E1DA-4DEE-A455-3D726F4A71A6}"/>
              </a:ext>
            </a:extLst>
          </p:cNvPr>
          <p:cNvCxnSpPr>
            <a:cxnSpLocks/>
          </p:cNvCxnSpPr>
          <p:nvPr/>
        </p:nvCxnSpPr>
        <p:spPr>
          <a:xfrm flipH="1">
            <a:off x="1566213" y="3428537"/>
            <a:ext cx="707993" cy="1184652"/>
          </a:xfrm>
          <a:prstGeom prst="straightConnector1">
            <a:avLst/>
          </a:prstGeom>
          <a:ln w="5080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46" name="Picture 45">
            <a:extLst>
              <a:ext uri="{FF2B5EF4-FFF2-40B4-BE49-F238E27FC236}">
                <a16:creationId xmlns:a16="http://schemas.microsoft.com/office/drawing/2014/main" id="{0A79AE60-4B3C-459F-AAF7-8C194B6A05B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90223" y="58922"/>
            <a:ext cx="2612112" cy="495579"/>
          </a:xfrm>
          <a:prstGeom prst="rect">
            <a:avLst/>
          </a:prstGeom>
        </p:spPr>
      </p:pic>
      <p:sp>
        <p:nvSpPr>
          <p:cNvPr id="73" name="Rectangle: Rounded Corners 72">
            <a:extLst>
              <a:ext uri="{FF2B5EF4-FFF2-40B4-BE49-F238E27FC236}">
                <a16:creationId xmlns:a16="http://schemas.microsoft.com/office/drawing/2014/main" id="{596E37B3-27C1-4113-BFF8-EBDA9258FC46}"/>
              </a:ext>
            </a:extLst>
          </p:cNvPr>
          <p:cNvSpPr/>
          <p:nvPr/>
        </p:nvSpPr>
        <p:spPr>
          <a:xfrm>
            <a:off x="6172375" y="1030532"/>
            <a:ext cx="5234058" cy="3499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C:\bin\cl.exe foo.cpp (in c:\repo\foo)</a:t>
            </a:r>
          </a:p>
        </p:txBody>
      </p:sp>
      <p:sp>
        <p:nvSpPr>
          <p:cNvPr id="74" name="Rectangle 73">
            <a:extLst>
              <a:ext uri="{FF2B5EF4-FFF2-40B4-BE49-F238E27FC236}">
                <a16:creationId xmlns:a16="http://schemas.microsoft.com/office/drawing/2014/main" id="{AEB44668-D394-4EF2-B978-524440BA3B44}"/>
              </a:ext>
            </a:extLst>
          </p:cNvPr>
          <p:cNvSpPr/>
          <p:nvPr/>
        </p:nvSpPr>
        <p:spPr>
          <a:xfrm>
            <a:off x="5946586" y="697115"/>
            <a:ext cx="5610678" cy="6101963"/>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1"/>
          <a:lstStyle/>
          <a:p>
            <a:pPr algn="ctr"/>
            <a:r>
              <a:rPr lang="en-US" dirty="0" err="1">
                <a:solidFill>
                  <a:schemeClr val="accent6"/>
                </a:solidFill>
              </a:rPr>
              <a:t>AnyBuild</a:t>
            </a:r>
            <a:r>
              <a:rPr lang="en-US" dirty="0">
                <a:solidFill>
                  <a:schemeClr val="accent6"/>
                </a:solidFill>
              </a:rPr>
              <a:t> Agent</a:t>
            </a:r>
          </a:p>
        </p:txBody>
      </p:sp>
      <p:sp>
        <p:nvSpPr>
          <p:cNvPr id="37" name="Text Placeholder 3">
            <a:extLst>
              <a:ext uri="{FF2B5EF4-FFF2-40B4-BE49-F238E27FC236}">
                <a16:creationId xmlns:a16="http://schemas.microsoft.com/office/drawing/2014/main" id="{04CA44F8-1FAE-4CE1-832A-0FCB4CCD5238}"/>
              </a:ext>
            </a:extLst>
          </p:cNvPr>
          <p:cNvSpPr txBox="1">
            <a:spLocks/>
          </p:cNvSpPr>
          <p:nvPr/>
        </p:nvSpPr>
        <p:spPr>
          <a:xfrm>
            <a:off x="6235967" y="3822337"/>
            <a:ext cx="5170466" cy="1214220"/>
          </a:xfrm>
          <a:prstGeom prst="rect">
            <a:avLst/>
          </a:prstGeom>
        </p:spPr>
        <p:txBody>
          <a:bodyPr vert="horz" lIns="91440" tIns="45720" rIns="91440" bIns="45720" rtlCol="0" anchor="ctr"/>
          <a:lstStyle>
            <a:defPPr>
              <a:defRPr lang="en-US"/>
            </a:defPPr>
            <a:lvl1pPr marL="0" algn="l" defTabSz="914367" rtl="0" eaLnBrk="1" latinLnBrk="0" hangingPunct="1">
              <a:defRPr sz="1200" kern="1200">
                <a:solidFill>
                  <a:schemeClr val="tx1">
                    <a:tint val="75000"/>
                  </a:schemeClr>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2000" dirty="0"/>
              <a:t>// cl.exe: Load ..\bar\</a:t>
            </a:r>
            <a:r>
              <a:rPr lang="en-US" sz="2000" dirty="0" err="1"/>
              <a:t>bar.h</a:t>
            </a:r>
            <a:endParaRPr lang="en-US" sz="2000" dirty="0"/>
          </a:p>
          <a:p>
            <a:r>
              <a:rPr lang="en-US" sz="2000" dirty="0" err="1"/>
              <a:t>UseExisting</a:t>
            </a:r>
            <a:r>
              <a:rPr lang="en-US" sz="2000" dirty="0"/>
              <a:t>: D:\any\0\C\repo</a:t>
            </a:r>
          </a:p>
          <a:p>
            <a:r>
              <a:rPr lang="en-US" sz="2000" dirty="0" err="1"/>
              <a:t>GetDir</a:t>
            </a:r>
            <a:r>
              <a:rPr lang="en-US" sz="2000" dirty="0"/>
              <a:t>: D:\any\0\C\repo\bar </a:t>
            </a:r>
            <a:r>
              <a:rPr lang="en-US" sz="2000" dirty="0">
                <a:solidFill>
                  <a:srgbClr val="FF0000"/>
                </a:solidFill>
              </a:rPr>
              <a:t>– NOT PREDICTED</a:t>
            </a:r>
          </a:p>
          <a:p>
            <a:r>
              <a:rPr lang="en-US" sz="2000" dirty="0">
                <a:solidFill>
                  <a:srgbClr val="FF0000"/>
                </a:solidFill>
              </a:rPr>
              <a:t>    </a:t>
            </a:r>
            <a:r>
              <a:rPr lang="en-US" sz="2000" dirty="0" err="1">
                <a:solidFill>
                  <a:srgbClr val="FF0000"/>
                </a:solidFill>
              </a:rPr>
              <a:t>GetDir</a:t>
            </a:r>
            <a:r>
              <a:rPr lang="en-US" sz="2000" dirty="0">
                <a:solidFill>
                  <a:srgbClr val="FF0000"/>
                </a:solidFill>
              </a:rPr>
              <a:t>(“C:\repo\bar“)</a:t>
            </a:r>
          </a:p>
        </p:txBody>
      </p:sp>
      <p:sp>
        <p:nvSpPr>
          <p:cNvPr id="19" name="Text Placeholder 3">
            <a:extLst>
              <a:ext uri="{FF2B5EF4-FFF2-40B4-BE49-F238E27FC236}">
                <a16:creationId xmlns:a16="http://schemas.microsoft.com/office/drawing/2014/main" id="{E022F9C9-D05F-4168-AC57-30404C0FE558}"/>
              </a:ext>
            </a:extLst>
          </p:cNvPr>
          <p:cNvSpPr txBox="1">
            <a:spLocks/>
          </p:cNvSpPr>
          <p:nvPr/>
        </p:nvSpPr>
        <p:spPr>
          <a:xfrm>
            <a:off x="6220527" y="2315273"/>
            <a:ext cx="5170466" cy="1805371"/>
          </a:xfrm>
          <a:prstGeom prst="rect">
            <a:avLst/>
          </a:prstGeom>
        </p:spPr>
        <p:txBody>
          <a:bodyPr vert="horz" lIns="91440" tIns="45720" rIns="91440" bIns="45720" rtlCol="0" anchor="ctr"/>
          <a:lstStyle>
            <a:defPPr>
              <a:defRPr lang="en-US"/>
            </a:defPPr>
            <a:lvl1pPr marL="0" algn="l" defTabSz="914367" rtl="0" eaLnBrk="1" latinLnBrk="0" hangingPunct="1">
              <a:defRPr sz="1200" kern="1200">
                <a:solidFill>
                  <a:schemeClr val="tx1">
                    <a:tint val="75000"/>
                  </a:schemeClr>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2000" dirty="0"/>
              <a:t>// cl.exe: Load foo.cpp</a:t>
            </a:r>
          </a:p>
          <a:p>
            <a:r>
              <a:rPr lang="en-US" sz="2000" dirty="0" err="1"/>
              <a:t>UseExisting</a:t>
            </a:r>
            <a:r>
              <a:rPr lang="en-US" sz="2000" dirty="0"/>
              <a:t>: D:\any\0\C</a:t>
            </a:r>
          </a:p>
          <a:p>
            <a:r>
              <a:rPr lang="en-US" sz="2000" dirty="0" err="1"/>
              <a:t>GetDir</a:t>
            </a:r>
            <a:r>
              <a:rPr lang="en-US" sz="2000" dirty="0"/>
              <a:t>: D:\any\0\C\repo </a:t>
            </a:r>
            <a:r>
              <a:rPr lang="en-US" sz="2000" dirty="0">
                <a:solidFill>
                  <a:schemeClr val="accent5"/>
                </a:solidFill>
              </a:rPr>
              <a:t>- PREDICTED</a:t>
            </a:r>
            <a:endParaRPr lang="en-US" sz="2000" dirty="0"/>
          </a:p>
          <a:p>
            <a:r>
              <a:rPr lang="en-US" sz="2000" dirty="0" err="1"/>
              <a:t>GetDir</a:t>
            </a:r>
            <a:r>
              <a:rPr lang="en-US" sz="2000" dirty="0"/>
              <a:t>: D:\any\0\C\repo\foo </a:t>
            </a:r>
            <a:r>
              <a:rPr lang="en-US" sz="2000" dirty="0">
                <a:solidFill>
                  <a:schemeClr val="accent5"/>
                </a:solidFill>
              </a:rPr>
              <a:t>- PREDICTED</a:t>
            </a:r>
            <a:endParaRPr lang="en-US" sz="2000" dirty="0"/>
          </a:p>
          <a:p>
            <a:r>
              <a:rPr lang="en-US" sz="2000" dirty="0" err="1"/>
              <a:t>GetFile</a:t>
            </a:r>
            <a:r>
              <a:rPr lang="en-US" sz="2000" dirty="0"/>
              <a:t>: D:\any\0\C\repo\foo\foo.cpp </a:t>
            </a:r>
            <a:r>
              <a:rPr lang="en-US" sz="2000" dirty="0">
                <a:solidFill>
                  <a:schemeClr val="accent5"/>
                </a:solidFill>
              </a:rPr>
              <a:t>- PRED.</a:t>
            </a:r>
          </a:p>
        </p:txBody>
      </p:sp>
      <p:sp>
        <p:nvSpPr>
          <p:cNvPr id="20" name="Text Placeholder 3">
            <a:extLst>
              <a:ext uri="{FF2B5EF4-FFF2-40B4-BE49-F238E27FC236}">
                <a16:creationId xmlns:a16="http://schemas.microsoft.com/office/drawing/2014/main" id="{BB22D23A-732B-4FF2-82FB-A4E36730957E}"/>
              </a:ext>
            </a:extLst>
          </p:cNvPr>
          <p:cNvSpPr txBox="1">
            <a:spLocks/>
          </p:cNvSpPr>
          <p:nvPr/>
        </p:nvSpPr>
        <p:spPr>
          <a:xfrm>
            <a:off x="6204171" y="1523136"/>
            <a:ext cx="5170466" cy="1923446"/>
          </a:xfrm>
          <a:prstGeom prst="rect">
            <a:avLst/>
          </a:prstGeom>
        </p:spPr>
        <p:txBody>
          <a:bodyPr vert="horz" lIns="91440" tIns="45720" rIns="91440" bIns="45720" rtlCol="0" anchor="ctr"/>
          <a:lstStyle>
            <a:defPPr>
              <a:defRPr lang="en-US"/>
            </a:defPPr>
            <a:lvl1pPr marL="0" algn="l" defTabSz="914367" rtl="0" eaLnBrk="1" latinLnBrk="0" hangingPunct="1">
              <a:defRPr sz="1200" kern="1200">
                <a:solidFill>
                  <a:schemeClr val="tx1">
                    <a:tint val="75000"/>
                  </a:schemeClr>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2000" dirty="0"/>
              <a:t>// Loader: Load and run cl.exe</a:t>
            </a:r>
          </a:p>
          <a:p>
            <a:r>
              <a:rPr lang="en-US" sz="2000" dirty="0" err="1"/>
              <a:t>GetDir</a:t>
            </a:r>
            <a:r>
              <a:rPr lang="en-US" sz="2000" dirty="0"/>
              <a:t>: D:\any\0\C\   </a:t>
            </a:r>
            <a:r>
              <a:rPr lang="en-US" sz="2000" dirty="0">
                <a:solidFill>
                  <a:schemeClr val="accent5"/>
                </a:solidFill>
              </a:rPr>
              <a:t>- PREDICTED</a:t>
            </a:r>
          </a:p>
          <a:p>
            <a:r>
              <a:rPr lang="en-US" sz="2000" dirty="0" err="1"/>
              <a:t>GetDir</a:t>
            </a:r>
            <a:r>
              <a:rPr lang="en-US" sz="2000" dirty="0"/>
              <a:t>: D:\any\0\C\bin  </a:t>
            </a:r>
            <a:r>
              <a:rPr lang="en-US" sz="2000" dirty="0">
                <a:solidFill>
                  <a:schemeClr val="accent5"/>
                </a:solidFill>
              </a:rPr>
              <a:t>- PREDICTED</a:t>
            </a:r>
          </a:p>
          <a:p>
            <a:r>
              <a:rPr lang="en-US" sz="2000" dirty="0" err="1"/>
              <a:t>GetFile</a:t>
            </a:r>
            <a:r>
              <a:rPr lang="en-US" sz="2000" dirty="0"/>
              <a:t>: D:\any\0\C\bin\cl.exe </a:t>
            </a:r>
            <a:r>
              <a:rPr lang="en-US" sz="2000" dirty="0">
                <a:solidFill>
                  <a:schemeClr val="accent5"/>
                </a:solidFill>
              </a:rPr>
              <a:t>- PREDICTED</a:t>
            </a:r>
          </a:p>
          <a:p>
            <a:r>
              <a:rPr lang="en-US" sz="2000" dirty="0" err="1"/>
              <a:t>GetFile</a:t>
            </a:r>
            <a:r>
              <a:rPr lang="en-US" sz="2000" dirty="0"/>
              <a:t>: D:\any\0\C\bin\c1xx.dll </a:t>
            </a:r>
            <a:r>
              <a:rPr lang="en-US" sz="2000" dirty="0">
                <a:solidFill>
                  <a:schemeClr val="accent5"/>
                </a:solidFill>
              </a:rPr>
              <a:t>- PREDICTED</a:t>
            </a:r>
          </a:p>
        </p:txBody>
      </p:sp>
      <p:sp>
        <p:nvSpPr>
          <p:cNvPr id="21" name="Text Placeholder 3">
            <a:extLst>
              <a:ext uri="{FF2B5EF4-FFF2-40B4-BE49-F238E27FC236}">
                <a16:creationId xmlns:a16="http://schemas.microsoft.com/office/drawing/2014/main" id="{1FD822DD-688C-42BB-808F-7BFCD771FCAA}"/>
              </a:ext>
            </a:extLst>
          </p:cNvPr>
          <p:cNvSpPr txBox="1">
            <a:spLocks/>
          </p:cNvSpPr>
          <p:nvPr/>
        </p:nvSpPr>
        <p:spPr>
          <a:xfrm>
            <a:off x="6220527" y="4900000"/>
            <a:ext cx="5170466" cy="1482787"/>
          </a:xfrm>
          <a:prstGeom prst="rect">
            <a:avLst/>
          </a:prstGeom>
        </p:spPr>
        <p:txBody>
          <a:bodyPr vert="horz" lIns="91440" tIns="45720" rIns="91440" bIns="45720" rtlCol="0" anchor="ctr"/>
          <a:lstStyle>
            <a:defPPr>
              <a:defRPr lang="en-US"/>
            </a:defPPr>
            <a:lvl1pPr marL="0" algn="l" defTabSz="914367" rtl="0" eaLnBrk="1" latinLnBrk="0" hangingPunct="1">
              <a:defRPr sz="1200" kern="1200">
                <a:solidFill>
                  <a:schemeClr val="tx1">
                    <a:tint val="75000"/>
                  </a:schemeClr>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2000" dirty="0"/>
              <a:t>// cl.exe: Load ..\bar\</a:t>
            </a:r>
            <a:r>
              <a:rPr lang="en-US" sz="2000" dirty="0" err="1"/>
              <a:t>bar.h</a:t>
            </a:r>
            <a:endParaRPr lang="en-US" sz="2000" dirty="0"/>
          </a:p>
          <a:p>
            <a:r>
              <a:rPr lang="en-US" sz="2000" dirty="0" err="1"/>
              <a:t>UseExisting</a:t>
            </a:r>
            <a:r>
              <a:rPr lang="en-US" sz="2000" dirty="0"/>
              <a:t>: D:\any\0\C\repo</a:t>
            </a:r>
          </a:p>
          <a:p>
            <a:r>
              <a:rPr lang="en-US" sz="2000" dirty="0" err="1"/>
              <a:t>GetDir</a:t>
            </a:r>
            <a:r>
              <a:rPr lang="en-US" sz="2000" dirty="0"/>
              <a:t>: D:\any\0\C\repo\bar </a:t>
            </a:r>
            <a:r>
              <a:rPr lang="en-US" sz="2000" dirty="0">
                <a:solidFill>
                  <a:srgbClr val="FF0000"/>
                </a:solidFill>
              </a:rPr>
              <a:t>– NOT PREDICTED</a:t>
            </a:r>
          </a:p>
          <a:p>
            <a:r>
              <a:rPr lang="en-US" sz="2000" dirty="0" err="1">
                <a:solidFill>
                  <a:schemeClr val="bg1">
                    <a:lumMod val="50000"/>
                  </a:schemeClr>
                </a:solidFill>
              </a:rPr>
              <a:t>GetFile</a:t>
            </a:r>
            <a:r>
              <a:rPr lang="en-US" sz="2000" dirty="0">
                <a:solidFill>
                  <a:schemeClr val="bg1">
                    <a:lumMod val="50000"/>
                  </a:schemeClr>
                </a:solidFill>
              </a:rPr>
              <a:t>: D:\any\0\C\repo\bar\bar.h – </a:t>
            </a:r>
            <a:r>
              <a:rPr lang="en-US" sz="2000" dirty="0">
                <a:solidFill>
                  <a:srgbClr val="FF0000"/>
                </a:solidFill>
              </a:rPr>
              <a:t>NO HASH</a:t>
            </a:r>
          </a:p>
          <a:p>
            <a:r>
              <a:rPr lang="en-US" sz="2000" dirty="0">
                <a:solidFill>
                  <a:srgbClr val="FF0000"/>
                </a:solidFill>
              </a:rPr>
              <a:t>    </a:t>
            </a:r>
            <a:r>
              <a:rPr lang="en-US" sz="2000" dirty="0" err="1">
                <a:solidFill>
                  <a:srgbClr val="FF0000"/>
                </a:solidFill>
              </a:rPr>
              <a:t>GetHash</a:t>
            </a:r>
            <a:r>
              <a:rPr lang="en-US" sz="2000" dirty="0">
                <a:solidFill>
                  <a:srgbClr val="FF0000"/>
                </a:solidFill>
              </a:rPr>
              <a:t>("C:\repo\bar\bar.h")</a:t>
            </a:r>
          </a:p>
        </p:txBody>
      </p:sp>
      <p:sp>
        <p:nvSpPr>
          <p:cNvPr id="22" name="Text Placeholder 3">
            <a:extLst>
              <a:ext uri="{FF2B5EF4-FFF2-40B4-BE49-F238E27FC236}">
                <a16:creationId xmlns:a16="http://schemas.microsoft.com/office/drawing/2014/main" id="{F2D35717-9A78-49C9-AEFE-F3A902654B68}"/>
              </a:ext>
            </a:extLst>
          </p:cNvPr>
          <p:cNvSpPr txBox="1">
            <a:spLocks/>
          </p:cNvSpPr>
          <p:nvPr/>
        </p:nvSpPr>
        <p:spPr>
          <a:xfrm>
            <a:off x="6494468" y="6335745"/>
            <a:ext cx="5170466" cy="728911"/>
          </a:xfrm>
          <a:prstGeom prst="rect">
            <a:avLst/>
          </a:prstGeom>
        </p:spPr>
        <p:txBody>
          <a:bodyPr vert="horz" lIns="91440" tIns="45720" rIns="91440" bIns="45720" rtlCol="0" anchor="ctr"/>
          <a:lstStyle>
            <a:defPPr>
              <a:defRPr lang="en-US"/>
            </a:defPPr>
            <a:lvl1pPr marL="0" algn="l" defTabSz="914367" rtl="0" eaLnBrk="1" latinLnBrk="0" hangingPunct="1">
              <a:defRPr sz="1200" kern="1200">
                <a:solidFill>
                  <a:schemeClr val="tx1">
                    <a:tint val="75000"/>
                  </a:schemeClr>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2000" dirty="0">
                <a:solidFill>
                  <a:srgbClr val="FF0000"/>
                </a:solidFill>
              </a:rPr>
              <a:t>  Not in CAS? </a:t>
            </a:r>
            <a:r>
              <a:rPr lang="en-US" sz="2000" dirty="0" err="1">
                <a:solidFill>
                  <a:srgbClr val="FF0000"/>
                </a:solidFill>
              </a:rPr>
              <a:t>GetContent</a:t>
            </a:r>
            <a:r>
              <a:rPr lang="en-US" sz="2000" dirty="0">
                <a:solidFill>
                  <a:srgbClr val="FF0000"/>
                </a:solidFill>
              </a:rPr>
              <a:t>("C:\repo\bar\bar.h")</a:t>
            </a:r>
          </a:p>
          <a:p>
            <a:endParaRPr lang="en-US" sz="2000" dirty="0">
              <a:solidFill>
                <a:srgbClr val="FF0000"/>
              </a:solidFill>
            </a:endParaRPr>
          </a:p>
        </p:txBody>
      </p:sp>
    </p:spTree>
    <p:extLst>
      <p:ext uri="{BB962C8B-B14F-4D97-AF65-F5344CB8AC3E}">
        <p14:creationId xmlns:p14="http://schemas.microsoft.com/office/powerpoint/2010/main" val="514196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childTnLst>
                          </p:cTn>
                        </p:par>
                        <p:par>
                          <p:cTn id="15" fill="hold">
                            <p:stCondLst>
                              <p:cond delay="1000"/>
                            </p:stCondLst>
                            <p:childTnLst>
                              <p:par>
                                <p:cTn id="16" presetID="1"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par>
                          <p:cTn id="20" fill="hold">
                            <p:stCondLst>
                              <p:cond delay="1000"/>
                            </p:stCondLst>
                            <p:childTnLst>
                              <p:par>
                                <p:cTn id="21" presetID="1"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par>
                          <p:cTn id="23" fill="hold">
                            <p:stCondLst>
                              <p:cond delay="1000"/>
                            </p:stCondLst>
                            <p:childTnLst>
                              <p:par>
                                <p:cTn id="24" presetID="26" presetClass="emph" presetSubtype="0" fill="hold" grpId="1" nodeType="afterEffect">
                                  <p:stCondLst>
                                    <p:cond delay="0"/>
                                  </p:stCondLst>
                                  <p:childTnLst>
                                    <p:animEffect transition="out" filter="fade">
                                      <p:cBhvr>
                                        <p:cTn id="25" dur="500" tmFilter="0, 0; .2, .5; .8, .5; 1, 0"/>
                                        <p:tgtEl>
                                          <p:spTgt spid="16"/>
                                        </p:tgtEl>
                                      </p:cBhvr>
                                    </p:animEffect>
                                    <p:animScale>
                                      <p:cBhvr>
                                        <p:cTn id="26" dur="250" autoRev="1" fill="hold"/>
                                        <p:tgtEl>
                                          <p:spTgt spid="16"/>
                                        </p:tgtEl>
                                      </p:cBhvr>
                                      <p:by x="105000" y="105000"/>
                                    </p:animScale>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par>
                          <p:cTn id="31" fill="hold">
                            <p:stCondLst>
                              <p:cond delay="2000"/>
                            </p:stCondLst>
                            <p:childTnLst>
                              <p:par>
                                <p:cTn id="32" presetID="10" presetClass="entr" presetSubtype="0" fill="hold" nodeType="afterEffect">
                                  <p:stCondLst>
                                    <p:cond delay="0"/>
                                  </p:stCondLst>
                                  <p:childTnLst>
                                    <p:set>
                                      <p:cBhvr>
                                        <p:cTn id="33" dur="1" fill="hold">
                                          <p:stCondLst>
                                            <p:cond delay="0"/>
                                          </p:stCondLst>
                                        </p:cTn>
                                        <p:tgtEl>
                                          <p:spTgt spid="46"/>
                                        </p:tgtEl>
                                        <p:attrNameLst>
                                          <p:attrName>style.visibility</p:attrName>
                                        </p:attrNameLst>
                                      </p:cBhvr>
                                      <p:to>
                                        <p:strVal val="visible"/>
                                      </p:to>
                                    </p:set>
                                    <p:animEffect transition="in" filter="fade">
                                      <p:cBhvr>
                                        <p:cTn id="34" dur="500"/>
                                        <p:tgtEl>
                                          <p:spTgt spid="46"/>
                                        </p:tgtEl>
                                      </p:cBhvr>
                                    </p:animEffect>
                                  </p:childTnLst>
                                </p:cTn>
                              </p:par>
                              <p:par>
                                <p:cTn id="35" presetID="10" presetClass="entr" presetSubtype="0" fill="hold" nodeType="with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fade">
                                      <p:cBhvr>
                                        <p:cTn id="37" dur="500"/>
                                        <p:tgtEl>
                                          <p:spTgt spid="48"/>
                                        </p:tgtEl>
                                      </p:cBhvr>
                                    </p:animEffect>
                                  </p:childTnLst>
                                </p:cTn>
                              </p:par>
                            </p:childTnLst>
                          </p:cTn>
                        </p:par>
                        <p:par>
                          <p:cTn id="38" fill="hold">
                            <p:stCondLst>
                              <p:cond delay="2500"/>
                            </p:stCondLst>
                            <p:childTnLst>
                              <p:par>
                                <p:cTn id="39" presetID="10" presetClass="entr" presetSubtype="0" fill="hold" grpId="1" nodeType="afterEffect">
                                  <p:stCondLst>
                                    <p:cond delay="0"/>
                                  </p:stCondLst>
                                  <p:childTnLst>
                                    <p:set>
                                      <p:cBhvr>
                                        <p:cTn id="40" dur="1" fill="hold">
                                          <p:stCondLst>
                                            <p:cond delay="0"/>
                                          </p:stCondLst>
                                        </p:cTn>
                                        <p:tgtEl>
                                          <p:spTgt spid="74"/>
                                        </p:tgtEl>
                                        <p:attrNameLst>
                                          <p:attrName>style.visibility</p:attrName>
                                        </p:attrNameLst>
                                      </p:cBhvr>
                                      <p:to>
                                        <p:strVal val="visible"/>
                                      </p:to>
                                    </p:set>
                                    <p:animEffect transition="in" filter="fade">
                                      <p:cBhvr>
                                        <p:cTn id="41" dur="500"/>
                                        <p:tgtEl>
                                          <p:spTgt spid="74"/>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fade">
                                      <p:cBhvr>
                                        <p:cTn id="45" dur="500"/>
                                        <p:tgtEl>
                                          <p:spTgt spid="5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73"/>
                                        </p:tgtEl>
                                        <p:attrNameLst>
                                          <p:attrName>style.visibility</p:attrName>
                                        </p:attrNameLst>
                                      </p:cBhvr>
                                      <p:to>
                                        <p:strVal val="visible"/>
                                      </p:to>
                                    </p:set>
                                    <p:animEffect transition="in" filter="fade">
                                      <p:cBhvr>
                                        <p:cTn id="50" dur="500"/>
                                        <p:tgtEl>
                                          <p:spTgt spid="73"/>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1" nodeType="click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500"/>
                                        <p:tgtEl>
                                          <p:spTgt spid="20"/>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xit" presetSubtype="0" fill="hold" grpId="0" nodeType="clickEffect">
                                  <p:stCondLst>
                                    <p:cond delay="0"/>
                                  </p:stCondLst>
                                  <p:childTnLst>
                                    <p:animEffect transition="out" filter="fade">
                                      <p:cBhvr>
                                        <p:cTn id="59" dur="500"/>
                                        <p:tgtEl>
                                          <p:spTgt spid="20"/>
                                        </p:tgtEl>
                                      </p:cBhvr>
                                    </p:animEffect>
                                    <p:set>
                                      <p:cBhvr>
                                        <p:cTn id="60" dur="1" fill="hold">
                                          <p:stCondLst>
                                            <p:cond delay="499"/>
                                          </p:stCondLst>
                                        </p:cTn>
                                        <p:tgtEl>
                                          <p:spTgt spid="20"/>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fade">
                                      <p:cBhvr>
                                        <p:cTn id="65" dur="500"/>
                                        <p:tgtEl>
                                          <p:spTgt spid="19"/>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xit" presetSubtype="0" fill="hold" grpId="1" nodeType="clickEffect">
                                  <p:stCondLst>
                                    <p:cond delay="0"/>
                                  </p:stCondLst>
                                  <p:childTnLst>
                                    <p:animEffect transition="out" filter="fade">
                                      <p:cBhvr>
                                        <p:cTn id="69" dur="500"/>
                                        <p:tgtEl>
                                          <p:spTgt spid="19"/>
                                        </p:tgtEl>
                                      </p:cBhvr>
                                    </p:animEffect>
                                    <p:set>
                                      <p:cBhvr>
                                        <p:cTn id="70" dur="1" fill="hold">
                                          <p:stCondLst>
                                            <p:cond delay="499"/>
                                          </p:stCondLst>
                                        </p:cTn>
                                        <p:tgtEl>
                                          <p:spTgt spid="19"/>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37"/>
                                        </p:tgtEl>
                                        <p:attrNameLst>
                                          <p:attrName>style.visibility</p:attrName>
                                        </p:attrNameLst>
                                      </p:cBhvr>
                                      <p:to>
                                        <p:strVal val="visible"/>
                                      </p:to>
                                    </p:set>
                                    <p:animEffect transition="in" filter="fade">
                                      <p:cBhvr>
                                        <p:cTn id="75" dur="500"/>
                                        <p:tgtEl>
                                          <p:spTgt spid="37"/>
                                        </p:tgtEl>
                                      </p:cBhvr>
                                    </p:animEffect>
                                  </p:childTnLst>
                                </p:cTn>
                              </p:par>
                            </p:childTnLst>
                          </p:cTn>
                        </p:par>
                      </p:childTnLst>
                    </p:cTn>
                  </p:par>
                  <p:par>
                    <p:cTn id="76" fill="hold">
                      <p:stCondLst>
                        <p:cond delay="indefinite"/>
                      </p:stCondLst>
                      <p:childTnLst>
                        <p:par>
                          <p:cTn id="77" fill="hold">
                            <p:stCondLst>
                              <p:cond delay="0"/>
                            </p:stCondLst>
                            <p:childTnLst>
                              <p:par>
                                <p:cTn id="78" presetID="26" presetClass="emph" presetSubtype="0" fill="hold" nodeType="clickEffect">
                                  <p:stCondLst>
                                    <p:cond delay="0"/>
                                  </p:stCondLst>
                                  <p:childTnLst>
                                    <p:animEffect transition="out" filter="fade">
                                      <p:cBhvr>
                                        <p:cTn id="79" dur="500" tmFilter="0, 0; .2, .5; .8, .5; 1, 0"/>
                                        <p:tgtEl>
                                          <p:spTgt spid="51"/>
                                        </p:tgtEl>
                                      </p:cBhvr>
                                    </p:animEffect>
                                    <p:animScale>
                                      <p:cBhvr>
                                        <p:cTn id="80" dur="250" autoRev="1" fill="hold"/>
                                        <p:tgtEl>
                                          <p:spTgt spid="51"/>
                                        </p:tgtEl>
                                      </p:cBhvr>
                                      <p:by x="105000" y="105000"/>
                                    </p:animScale>
                                  </p:childTnLst>
                                </p:cTn>
                              </p:par>
                            </p:childTnLst>
                          </p:cTn>
                        </p:par>
                        <p:par>
                          <p:cTn id="81" fill="hold">
                            <p:stCondLst>
                              <p:cond delay="500"/>
                            </p:stCondLst>
                            <p:childTnLst>
                              <p:par>
                                <p:cTn id="82" presetID="10" presetClass="entr" presetSubtype="0" fill="hold" nodeType="afterEffect">
                                  <p:stCondLst>
                                    <p:cond delay="0"/>
                                  </p:stCondLst>
                                  <p:childTnLst>
                                    <p:set>
                                      <p:cBhvr>
                                        <p:cTn id="83" dur="1" fill="hold">
                                          <p:stCondLst>
                                            <p:cond delay="0"/>
                                          </p:stCondLst>
                                        </p:cTn>
                                        <p:tgtEl>
                                          <p:spTgt spid="39"/>
                                        </p:tgtEl>
                                        <p:attrNameLst>
                                          <p:attrName>style.visibility</p:attrName>
                                        </p:attrNameLst>
                                      </p:cBhvr>
                                      <p:to>
                                        <p:strVal val="visible"/>
                                      </p:to>
                                    </p:set>
                                    <p:animEffect transition="in" filter="fade">
                                      <p:cBhvr>
                                        <p:cTn id="84" dur="500"/>
                                        <p:tgtEl>
                                          <p:spTgt spid="39"/>
                                        </p:tgtEl>
                                      </p:cBhvr>
                                    </p:animEffect>
                                  </p:childTnLst>
                                </p:cTn>
                              </p:par>
                            </p:childTnLst>
                          </p:cTn>
                        </p:par>
                        <p:par>
                          <p:cTn id="85" fill="hold">
                            <p:stCondLst>
                              <p:cond delay="1000"/>
                            </p:stCondLst>
                            <p:childTnLst>
                              <p:par>
                                <p:cTn id="86" presetID="10" presetClass="exit" presetSubtype="0" fill="hold" nodeType="afterEffect">
                                  <p:stCondLst>
                                    <p:cond delay="0"/>
                                  </p:stCondLst>
                                  <p:childTnLst>
                                    <p:animEffect transition="out" filter="fade">
                                      <p:cBhvr>
                                        <p:cTn id="87" dur="1000"/>
                                        <p:tgtEl>
                                          <p:spTgt spid="39"/>
                                        </p:tgtEl>
                                      </p:cBhvr>
                                    </p:animEffect>
                                    <p:set>
                                      <p:cBhvr>
                                        <p:cTn id="88" dur="1" fill="hold">
                                          <p:stCondLst>
                                            <p:cond delay="999"/>
                                          </p:stCondLst>
                                        </p:cTn>
                                        <p:tgtEl>
                                          <p:spTgt spid="39"/>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0" presetClass="exit" presetSubtype="0" fill="hold" grpId="1" nodeType="clickEffect">
                                  <p:stCondLst>
                                    <p:cond delay="0"/>
                                  </p:stCondLst>
                                  <p:childTnLst>
                                    <p:animEffect transition="out" filter="fade">
                                      <p:cBhvr>
                                        <p:cTn id="92" dur="500"/>
                                        <p:tgtEl>
                                          <p:spTgt spid="37"/>
                                        </p:tgtEl>
                                      </p:cBhvr>
                                    </p:animEffect>
                                    <p:set>
                                      <p:cBhvr>
                                        <p:cTn id="93" dur="1" fill="hold">
                                          <p:stCondLst>
                                            <p:cond delay="499"/>
                                          </p:stCondLst>
                                        </p:cTn>
                                        <p:tgtEl>
                                          <p:spTgt spid="37"/>
                                        </p:tgtEl>
                                        <p:attrNameLst>
                                          <p:attrName>style.visibility</p:attrName>
                                        </p:attrNameLst>
                                      </p:cBhvr>
                                      <p:to>
                                        <p:strVal val="hidden"/>
                                      </p:to>
                                    </p:se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grpId="0" nodeType="clickEffect">
                                  <p:stCondLst>
                                    <p:cond delay="0"/>
                                  </p:stCondLst>
                                  <p:childTnLst>
                                    <p:set>
                                      <p:cBhvr>
                                        <p:cTn id="97" dur="1" fill="hold">
                                          <p:stCondLst>
                                            <p:cond delay="0"/>
                                          </p:stCondLst>
                                        </p:cTn>
                                        <p:tgtEl>
                                          <p:spTgt spid="21"/>
                                        </p:tgtEl>
                                        <p:attrNameLst>
                                          <p:attrName>style.visibility</p:attrName>
                                        </p:attrNameLst>
                                      </p:cBhvr>
                                      <p:to>
                                        <p:strVal val="visible"/>
                                      </p:to>
                                    </p:set>
                                    <p:animEffect transition="in" filter="fade">
                                      <p:cBhvr>
                                        <p:cTn id="98" dur="500"/>
                                        <p:tgtEl>
                                          <p:spTgt spid="21"/>
                                        </p:tgtEl>
                                      </p:cBhvr>
                                    </p:animEffect>
                                  </p:childTnLst>
                                </p:cTn>
                              </p:par>
                            </p:childTnLst>
                          </p:cTn>
                        </p:par>
                        <p:par>
                          <p:cTn id="99" fill="hold">
                            <p:stCondLst>
                              <p:cond delay="500"/>
                            </p:stCondLst>
                            <p:childTnLst>
                              <p:par>
                                <p:cTn id="100" presetID="26" presetClass="emph" presetSubtype="0" fill="hold" nodeType="afterEffect">
                                  <p:stCondLst>
                                    <p:cond delay="0"/>
                                  </p:stCondLst>
                                  <p:childTnLst>
                                    <p:animEffect transition="out" filter="fade">
                                      <p:cBhvr>
                                        <p:cTn id="101" dur="500" tmFilter="0, 0; .2, .5; .8, .5; 1, 0"/>
                                        <p:tgtEl>
                                          <p:spTgt spid="51"/>
                                        </p:tgtEl>
                                      </p:cBhvr>
                                    </p:animEffect>
                                    <p:animScale>
                                      <p:cBhvr>
                                        <p:cTn id="102" dur="250" autoRev="1" fill="hold"/>
                                        <p:tgtEl>
                                          <p:spTgt spid="51"/>
                                        </p:tgtEl>
                                      </p:cBhvr>
                                      <p:by x="105000" y="105000"/>
                                    </p:animScale>
                                  </p:childTnLst>
                                </p:cTn>
                              </p:par>
                            </p:childTnLst>
                          </p:cTn>
                        </p:par>
                        <p:par>
                          <p:cTn id="103" fill="hold">
                            <p:stCondLst>
                              <p:cond delay="1000"/>
                            </p:stCondLst>
                            <p:childTnLst>
                              <p:par>
                                <p:cTn id="104" presetID="10" presetClass="entr" presetSubtype="0" fill="hold" nodeType="afterEffect">
                                  <p:stCondLst>
                                    <p:cond delay="0"/>
                                  </p:stCondLst>
                                  <p:childTnLst>
                                    <p:set>
                                      <p:cBhvr>
                                        <p:cTn id="105" dur="1" fill="hold">
                                          <p:stCondLst>
                                            <p:cond delay="0"/>
                                          </p:stCondLst>
                                        </p:cTn>
                                        <p:tgtEl>
                                          <p:spTgt spid="39"/>
                                        </p:tgtEl>
                                        <p:attrNameLst>
                                          <p:attrName>style.visibility</p:attrName>
                                        </p:attrNameLst>
                                      </p:cBhvr>
                                      <p:to>
                                        <p:strVal val="visible"/>
                                      </p:to>
                                    </p:set>
                                    <p:animEffect transition="in" filter="fade">
                                      <p:cBhvr>
                                        <p:cTn id="106" dur="500"/>
                                        <p:tgtEl>
                                          <p:spTgt spid="39"/>
                                        </p:tgtEl>
                                      </p:cBhvr>
                                    </p:animEffect>
                                  </p:childTnLst>
                                </p:cTn>
                              </p:par>
                            </p:childTnLst>
                          </p:cTn>
                        </p:par>
                        <p:par>
                          <p:cTn id="107" fill="hold">
                            <p:stCondLst>
                              <p:cond delay="1500"/>
                            </p:stCondLst>
                            <p:childTnLst>
                              <p:par>
                                <p:cTn id="108" presetID="10" presetClass="exit" presetSubtype="0" fill="hold" nodeType="afterEffect">
                                  <p:stCondLst>
                                    <p:cond delay="0"/>
                                  </p:stCondLst>
                                  <p:childTnLst>
                                    <p:animEffect transition="out" filter="fade">
                                      <p:cBhvr>
                                        <p:cTn id="109" dur="500"/>
                                        <p:tgtEl>
                                          <p:spTgt spid="39"/>
                                        </p:tgtEl>
                                      </p:cBhvr>
                                    </p:animEffect>
                                    <p:set>
                                      <p:cBhvr>
                                        <p:cTn id="110" dur="1" fill="hold">
                                          <p:stCondLst>
                                            <p:cond delay="499"/>
                                          </p:stCondLst>
                                        </p:cTn>
                                        <p:tgtEl>
                                          <p:spTgt spid="39"/>
                                        </p:tgtEl>
                                        <p:attrNameLst>
                                          <p:attrName>style.visibility</p:attrName>
                                        </p:attrNameLst>
                                      </p:cBhvr>
                                      <p:to>
                                        <p:strVal val="hidden"/>
                                      </p:to>
                                    </p:se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22"/>
                                        </p:tgtEl>
                                        <p:attrNameLst>
                                          <p:attrName>style.visibility</p:attrName>
                                        </p:attrNameLst>
                                      </p:cBhvr>
                                      <p:to>
                                        <p:strVal val="visible"/>
                                      </p:to>
                                    </p:set>
                                    <p:animEffect transition="in" filter="fade">
                                      <p:cBhvr>
                                        <p:cTn id="115" dur="500"/>
                                        <p:tgtEl>
                                          <p:spTgt spid="22"/>
                                        </p:tgtEl>
                                      </p:cBhvr>
                                    </p:animEffect>
                                  </p:childTnLst>
                                </p:cTn>
                              </p:par>
                            </p:childTnLst>
                          </p:cTn>
                        </p:par>
                        <p:par>
                          <p:cTn id="116" fill="hold">
                            <p:stCondLst>
                              <p:cond delay="500"/>
                            </p:stCondLst>
                            <p:childTnLst>
                              <p:par>
                                <p:cTn id="117" presetID="26" presetClass="emph" presetSubtype="0" fill="hold" nodeType="afterEffect">
                                  <p:stCondLst>
                                    <p:cond delay="0"/>
                                  </p:stCondLst>
                                  <p:childTnLst>
                                    <p:animEffect transition="out" filter="fade">
                                      <p:cBhvr>
                                        <p:cTn id="118" dur="500" tmFilter="0, 0; .2, .5; .8, .5; 1, 0"/>
                                        <p:tgtEl>
                                          <p:spTgt spid="51"/>
                                        </p:tgtEl>
                                      </p:cBhvr>
                                    </p:animEffect>
                                    <p:animScale>
                                      <p:cBhvr>
                                        <p:cTn id="119" dur="250" autoRev="1" fill="hold"/>
                                        <p:tgtEl>
                                          <p:spTgt spid="51"/>
                                        </p:tgtEl>
                                      </p:cBhvr>
                                      <p:by x="105000" y="105000"/>
                                    </p:animScale>
                                  </p:childTnLst>
                                </p:cTn>
                              </p:par>
                            </p:childTnLst>
                          </p:cTn>
                        </p:par>
                        <p:par>
                          <p:cTn id="120" fill="hold">
                            <p:stCondLst>
                              <p:cond delay="1000"/>
                            </p:stCondLst>
                            <p:childTnLst>
                              <p:par>
                                <p:cTn id="121" presetID="10" presetClass="entr" presetSubtype="0" fill="hold" nodeType="afterEffect">
                                  <p:stCondLst>
                                    <p:cond delay="0"/>
                                  </p:stCondLst>
                                  <p:childTnLst>
                                    <p:set>
                                      <p:cBhvr>
                                        <p:cTn id="122" dur="1" fill="hold">
                                          <p:stCondLst>
                                            <p:cond delay="0"/>
                                          </p:stCondLst>
                                        </p:cTn>
                                        <p:tgtEl>
                                          <p:spTgt spid="39"/>
                                        </p:tgtEl>
                                        <p:attrNameLst>
                                          <p:attrName>style.visibility</p:attrName>
                                        </p:attrNameLst>
                                      </p:cBhvr>
                                      <p:to>
                                        <p:strVal val="visible"/>
                                      </p:to>
                                    </p:set>
                                    <p:animEffect transition="in" filter="fade">
                                      <p:cBhvr>
                                        <p:cTn id="123" dur="500"/>
                                        <p:tgtEl>
                                          <p:spTgt spid="39"/>
                                        </p:tgtEl>
                                      </p:cBhvr>
                                    </p:animEffect>
                                  </p:childTnLst>
                                </p:cTn>
                              </p:par>
                            </p:childTnLst>
                          </p:cTn>
                        </p:par>
                        <p:par>
                          <p:cTn id="124" fill="hold">
                            <p:stCondLst>
                              <p:cond delay="1500"/>
                            </p:stCondLst>
                            <p:childTnLst>
                              <p:par>
                                <p:cTn id="125" presetID="10" presetClass="exit" presetSubtype="0" fill="hold" nodeType="afterEffect">
                                  <p:stCondLst>
                                    <p:cond delay="0"/>
                                  </p:stCondLst>
                                  <p:childTnLst>
                                    <p:animEffect transition="out" filter="fade">
                                      <p:cBhvr>
                                        <p:cTn id="126" dur="500"/>
                                        <p:tgtEl>
                                          <p:spTgt spid="39"/>
                                        </p:tgtEl>
                                      </p:cBhvr>
                                    </p:animEffect>
                                    <p:set>
                                      <p:cBhvr>
                                        <p:cTn id="127" dur="1" fill="hold">
                                          <p:stCondLst>
                                            <p:cond delay="499"/>
                                          </p:stCondLst>
                                        </p:cTn>
                                        <p:tgtEl>
                                          <p:spTgt spid="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16" grpId="0" animBg="1"/>
      <p:bldP spid="16" grpId="1" animBg="1"/>
      <p:bldP spid="17" grpId="0" animBg="1"/>
      <p:bldP spid="73" grpId="0" animBg="1"/>
      <p:bldP spid="74" grpId="1" animBg="1"/>
      <p:bldP spid="37" grpId="0"/>
      <p:bldP spid="37" grpId="1"/>
      <p:bldP spid="19" grpId="0"/>
      <p:bldP spid="19" grpId="1"/>
      <p:bldP spid="20" grpId="0"/>
      <p:bldP spid="20" grpId="1"/>
      <p:bldP spid="21" grpId="0"/>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B6167-CE6F-41DD-97E2-2648BCB37F11}"/>
              </a:ext>
            </a:extLst>
          </p:cNvPr>
          <p:cNvSpPr>
            <a:spLocks noGrp="1"/>
          </p:cNvSpPr>
          <p:nvPr>
            <p:ph type="title"/>
          </p:nvPr>
        </p:nvSpPr>
        <p:spPr/>
        <p:txBody>
          <a:bodyPr/>
          <a:lstStyle/>
          <a:p>
            <a:r>
              <a:rPr lang="en-US" dirty="0"/>
              <a:t>Content Addressable Store</a:t>
            </a:r>
          </a:p>
        </p:txBody>
      </p:sp>
      <p:sp>
        <p:nvSpPr>
          <p:cNvPr id="3" name="Text Placeholder 2">
            <a:extLst>
              <a:ext uri="{FF2B5EF4-FFF2-40B4-BE49-F238E27FC236}">
                <a16:creationId xmlns:a16="http://schemas.microsoft.com/office/drawing/2014/main" id="{ED403423-6D77-4561-8B8E-62825E98D8A9}"/>
              </a:ext>
            </a:extLst>
          </p:cNvPr>
          <p:cNvSpPr>
            <a:spLocks noGrp="1"/>
          </p:cNvSpPr>
          <p:nvPr>
            <p:ph type="body" sz="quarter" idx="10"/>
          </p:nvPr>
        </p:nvSpPr>
        <p:spPr>
          <a:xfrm>
            <a:off x="584200" y="1435497"/>
            <a:ext cx="11018520" cy="4321183"/>
          </a:xfrm>
        </p:spPr>
        <p:txBody>
          <a:bodyPr/>
          <a:lstStyle/>
          <a:p>
            <a:r>
              <a:rPr lang="en-US" dirty="0"/>
              <a:t>Implementation uses the tiered local and peer-to-peer </a:t>
            </a:r>
            <a:r>
              <a:rPr lang="en-US" dirty="0" err="1"/>
              <a:t>BuildXL</a:t>
            </a:r>
            <a:r>
              <a:rPr lang="en-US" dirty="0"/>
              <a:t> cache system</a:t>
            </a:r>
          </a:p>
          <a:p>
            <a:pPr lvl="1"/>
            <a:r>
              <a:rPr lang="en-US" dirty="0"/>
              <a:t>No “backdrop” layer currently since we can always get files from client</a:t>
            </a:r>
          </a:p>
          <a:p>
            <a:pPr lvl="1"/>
            <a:r>
              <a:rPr lang="en-US" dirty="0" err="1"/>
              <a:t>gRPC</a:t>
            </a:r>
            <a:r>
              <a:rPr lang="en-US" dirty="0"/>
              <a:t> between machines</a:t>
            </a:r>
          </a:p>
          <a:p>
            <a:pPr lvl="1"/>
            <a:r>
              <a:rPr lang="en-US" dirty="0"/>
              <a:t>Redis as replica tracking store</a:t>
            </a:r>
          </a:p>
          <a:p>
            <a:pPr lvl="1"/>
            <a:r>
              <a:rPr lang="en-US" dirty="0"/>
              <a:t>Layered metadata database state caches (“LLS”) in between</a:t>
            </a:r>
          </a:p>
          <a:p>
            <a:r>
              <a:rPr lang="en-US" dirty="0"/>
              <a:t>Client has a local CAS for build output caching</a:t>
            </a:r>
          </a:p>
          <a:p>
            <a:pPr lvl="1"/>
            <a:r>
              <a:rPr lang="en-US" dirty="0"/>
              <a:t>Only used for known-deterministic commands</a:t>
            </a:r>
          </a:p>
          <a:p>
            <a:r>
              <a:rPr lang="en-US" dirty="0"/>
              <a:t>Since we can call back to dynamic file retrieval from client, CAS can be best-effort optimistic within reason</a:t>
            </a:r>
          </a:p>
        </p:txBody>
      </p:sp>
    </p:spTree>
    <p:extLst>
      <p:ext uri="{BB962C8B-B14F-4D97-AF65-F5344CB8AC3E}">
        <p14:creationId xmlns:p14="http://schemas.microsoft.com/office/powerpoint/2010/main" val="3863018239"/>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7FB5C-8A1A-4DA5-9D45-0FD526E385F1}"/>
              </a:ext>
            </a:extLst>
          </p:cNvPr>
          <p:cNvSpPr>
            <a:spLocks noGrp="1"/>
          </p:cNvSpPr>
          <p:nvPr>
            <p:ph type="title"/>
          </p:nvPr>
        </p:nvSpPr>
        <p:spPr>
          <a:xfrm>
            <a:off x="588263" y="457200"/>
            <a:ext cx="11018520" cy="553998"/>
          </a:xfrm>
        </p:spPr>
        <p:txBody>
          <a:bodyPr/>
          <a:lstStyle/>
          <a:p>
            <a:r>
              <a:rPr lang="en-US" dirty="0"/>
              <a:t>Roadmap</a:t>
            </a:r>
          </a:p>
        </p:txBody>
      </p:sp>
      <p:sp>
        <p:nvSpPr>
          <p:cNvPr id="3" name="Text Placeholder 2">
            <a:extLst>
              <a:ext uri="{FF2B5EF4-FFF2-40B4-BE49-F238E27FC236}">
                <a16:creationId xmlns:a16="http://schemas.microsoft.com/office/drawing/2014/main" id="{B8EFFB74-263C-4606-9050-F32BD5C8C9C6}"/>
              </a:ext>
            </a:extLst>
          </p:cNvPr>
          <p:cNvSpPr>
            <a:spLocks noGrp="1"/>
          </p:cNvSpPr>
          <p:nvPr>
            <p:ph type="body" sz="quarter" idx="10"/>
          </p:nvPr>
        </p:nvSpPr>
        <p:spPr>
          <a:xfrm>
            <a:off x="586740" y="1183828"/>
            <a:ext cx="11018520" cy="3877985"/>
          </a:xfrm>
        </p:spPr>
        <p:txBody>
          <a:bodyPr/>
          <a:lstStyle/>
          <a:p>
            <a:r>
              <a:rPr lang="en-US" dirty="0"/>
              <a:t>Shipping internally to first customer in late October</a:t>
            </a:r>
          </a:p>
          <a:p>
            <a:r>
              <a:rPr lang="en-US" dirty="0" err="1"/>
              <a:t>BazelCon</a:t>
            </a:r>
            <a:r>
              <a:rPr lang="en-US" dirty="0"/>
              <a:t> (Dec 2019) timeframe: First trivial </a:t>
            </a:r>
            <a:r>
              <a:rPr lang="en-US" dirty="0" err="1"/>
              <a:t>Bazel</a:t>
            </a:r>
            <a:r>
              <a:rPr lang="en-US" dirty="0"/>
              <a:t> build against Agent</a:t>
            </a:r>
          </a:p>
          <a:p>
            <a:r>
              <a:rPr lang="en-US" dirty="0"/>
              <a:t>Going fully open source in next few months: </a:t>
            </a:r>
            <a:r>
              <a:rPr lang="en-US" dirty="0">
                <a:hlinkClick r:id="rId2"/>
              </a:rPr>
              <a:t>https://github.com/Microsoft/AnyBuild</a:t>
            </a:r>
            <a:endParaRPr lang="en-US" dirty="0"/>
          </a:p>
          <a:p>
            <a:r>
              <a:rPr lang="en-US" dirty="0"/>
              <a:t>Might propose 2-way agent contract as an RE protocol extension</a:t>
            </a:r>
          </a:p>
          <a:p>
            <a:r>
              <a:rPr lang="en-US" dirty="0"/>
              <a:t>Possible integrations next year: </a:t>
            </a:r>
            <a:r>
              <a:rPr lang="en-US" dirty="0" err="1"/>
              <a:t>BuildXL</a:t>
            </a:r>
            <a:r>
              <a:rPr lang="en-US" dirty="0"/>
              <a:t>, </a:t>
            </a:r>
            <a:r>
              <a:rPr lang="en-US" dirty="0" err="1"/>
              <a:t>QuickBuild</a:t>
            </a:r>
            <a:r>
              <a:rPr lang="en-US" dirty="0"/>
              <a:t>, Azure DevOps Pipelines</a:t>
            </a:r>
          </a:p>
          <a:p>
            <a:endParaRPr lang="en-US" dirty="0"/>
          </a:p>
        </p:txBody>
      </p:sp>
    </p:spTree>
    <p:extLst>
      <p:ext uri="{BB962C8B-B14F-4D97-AF65-F5344CB8AC3E}">
        <p14:creationId xmlns:p14="http://schemas.microsoft.com/office/powerpoint/2010/main" val="1406693213"/>
      </p:ext>
    </p:extLst>
  </p:cSld>
  <p:clrMapOvr>
    <a:masterClrMapping/>
  </p:clrMapOvr>
  <p:transition>
    <p:fade/>
  </p:transition>
  <p:extLst>
    <p:ext uri="{6950BFC3-D8DA-4A85-94F7-54DA5524770B}">
      <p188:commentRel xmlns:p188="http://schemas.microsoft.com/office/powerpoint/2018/8/main" xmlns="" r:id="rId3"/>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pPr lvl="0"/>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4981779"/>
          </a:xfrm>
        </p:spPr>
        <p:txBody>
          <a:bodyPr>
            <a:normAutofit/>
          </a:bodyPr>
          <a:lstStyle/>
          <a:p>
            <a:r>
              <a:rPr lang="en-US" dirty="0" err="1"/>
              <a:t>AnyBuild</a:t>
            </a:r>
            <a:r>
              <a:rPr lang="en-US" dirty="0"/>
              <a:t>: </a:t>
            </a:r>
            <a:r>
              <a:rPr lang="en-US" dirty="0">
                <a:hlinkClick r:id="rId2"/>
              </a:rPr>
              <a:t>https://github.com/Microsoft/AnyBuild</a:t>
            </a:r>
            <a:endParaRPr lang="en-US" dirty="0"/>
          </a:p>
          <a:p>
            <a:r>
              <a:rPr lang="en-US" dirty="0" err="1"/>
              <a:t>BuildXL</a:t>
            </a:r>
            <a:r>
              <a:rPr lang="en-US" dirty="0"/>
              <a:t>: </a:t>
            </a:r>
            <a:r>
              <a:rPr lang="en-US" dirty="0">
                <a:hlinkClick r:id="rId3"/>
              </a:rPr>
              <a:t>https://github.com/Microsoft/BuildXL</a:t>
            </a:r>
            <a:endParaRPr lang="en-US" dirty="0"/>
          </a:p>
          <a:p>
            <a:r>
              <a:rPr lang="en-US" dirty="0"/>
              <a:t>MSBuild: </a:t>
            </a:r>
            <a:r>
              <a:rPr lang="en-US" dirty="0">
                <a:hlinkClick r:id="rId4"/>
              </a:rPr>
              <a:t>https://github.com/Microsoft/MSBuild</a:t>
            </a: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75678371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cs typeface="Segoe UI"/>
              </a:rPr>
              <a:t>Microsoft Cloud Based Build</a:t>
            </a:r>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317641"/>
          </a:xfrm>
        </p:spPr>
        <p:txBody>
          <a:bodyPr vert="horz" wrap="square" lIns="0" tIns="0" rIns="0" bIns="0" rtlCol="0" anchor="t">
            <a:normAutofit/>
          </a:bodyPr>
          <a:lstStyle/>
          <a:p>
            <a:r>
              <a:rPr lang="en-US" dirty="0">
                <a:latin typeface="Segoe UI Semilight"/>
                <a:cs typeface="Segoe UI Semilight"/>
              </a:rPr>
              <a:t>CloudBuild and </a:t>
            </a:r>
            <a:r>
              <a:rPr lang="en-US" dirty="0" err="1">
                <a:latin typeface="Segoe UI Semilight"/>
                <a:cs typeface="Segoe UI Semilight"/>
              </a:rPr>
              <a:t>QuickBuild</a:t>
            </a:r>
            <a:r>
              <a:rPr lang="en-US" dirty="0">
                <a:latin typeface="Segoe UI Semilight"/>
                <a:cs typeface="Segoe UI Semilight"/>
              </a:rPr>
              <a:t> – 2012</a:t>
            </a:r>
          </a:p>
          <a:p>
            <a:pPr lvl="1"/>
            <a:r>
              <a:rPr lang="en-US" dirty="0"/>
              <a:t>Allow distributing MSBuild and the 1989 NT </a:t>
            </a:r>
            <a:r>
              <a:rPr lang="en-US" dirty="0" err="1"/>
              <a:t>nmake</a:t>
            </a:r>
            <a:r>
              <a:rPr lang="en-US" dirty="0"/>
              <a:t> build system</a:t>
            </a:r>
            <a:endParaRPr lang="en-US" dirty="0">
              <a:cs typeface="Segoe UI"/>
            </a:endParaRPr>
          </a:p>
          <a:p>
            <a:pPr lvl="1"/>
            <a:r>
              <a:rPr lang="en-US" dirty="0"/>
              <a:t>E.g.: 10-hour retail builds </a:t>
            </a:r>
            <a:r>
              <a:rPr lang="en-US" dirty="0">
                <a:sym typeface="Wingdings" panose="05000000000000000000" pitchFamily="2" charset="2"/>
              </a:rPr>
              <a:t> ~</a:t>
            </a:r>
            <a:r>
              <a:rPr lang="en-US" dirty="0"/>
              <a:t>1 hour, 6-hour debug builds </a:t>
            </a:r>
            <a:r>
              <a:rPr lang="en-US" dirty="0">
                <a:sym typeface="Wingdings" panose="05000000000000000000" pitchFamily="2" charset="2"/>
              </a:rPr>
              <a:t> ~16 minutes</a:t>
            </a:r>
            <a:endParaRPr lang="en-US" dirty="0">
              <a:cs typeface="Segoe UI"/>
            </a:endParaRPr>
          </a:p>
          <a:p>
            <a:pPr lvl="1"/>
            <a:r>
              <a:rPr lang="en-US" dirty="0">
                <a:sym typeface="Wingdings" panose="05000000000000000000" pitchFamily="2" charset="2"/>
              </a:rPr>
              <a:t>Caching came later to make 1-minute builds common</a:t>
            </a:r>
            <a:endParaRPr lang="en-US" dirty="0">
              <a:cs typeface="Segoe UI"/>
            </a:endParaRPr>
          </a:p>
          <a:p>
            <a:r>
              <a:rPr lang="en-US" dirty="0">
                <a:latin typeface="Segoe UI Semilight"/>
                <a:cs typeface="Segoe UI Semilight"/>
              </a:rPr>
              <a:t>Build Accelerator (</a:t>
            </a:r>
            <a:r>
              <a:rPr lang="en-US" dirty="0" err="1">
                <a:latin typeface="Segoe UI Semilight"/>
                <a:cs typeface="Segoe UI Semilight"/>
              </a:rPr>
              <a:t>BuildXL</a:t>
            </a:r>
            <a:r>
              <a:rPr lang="en-US" dirty="0">
                <a:latin typeface="Segoe UI Semilight"/>
                <a:cs typeface="Segoe UI Semilight"/>
              </a:rPr>
              <a:t>) – 2014	</a:t>
            </a:r>
          </a:p>
          <a:p>
            <a:pPr lvl="1"/>
            <a:r>
              <a:rPr lang="en-US" dirty="0">
                <a:cs typeface="Segoe UI"/>
              </a:rPr>
              <a:t>Cache-first, based on </a:t>
            </a:r>
            <a:r>
              <a:rPr lang="en-US" dirty="0" err="1">
                <a:cs typeface="Segoe UI"/>
              </a:rPr>
              <a:t>Bazel</a:t>
            </a:r>
            <a:r>
              <a:rPr lang="en-US" dirty="0">
                <a:cs typeface="Segoe UI"/>
              </a:rPr>
              <a:t> pattern of complete input, output specs</a:t>
            </a:r>
            <a:endParaRPr lang="en-US" dirty="0"/>
          </a:p>
          <a:p>
            <a:pPr lvl="1"/>
            <a:r>
              <a:rPr lang="en-US" dirty="0"/>
              <a:t>Windows and Office first – the largest codebases in the company at 250-500 GB</a:t>
            </a:r>
            <a:endParaRPr lang="en-US" dirty="0">
              <a:cs typeface="Segoe UI"/>
            </a:endParaRPr>
          </a:p>
          <a:p>
            <a:pPr lvl="1"/>
            <a:r>
              <a:rPr lang="en-US" dirty="0"/>
              <a:t>Open source in early 2019, MSBuild support in 2018, converging with </a:t>
            </a:r>
            <a:r>
              <a:rPr lang="en-US" dirty="0" err="1"/>
              <a:t>QuickBuild</a:t>
            </a:r>
            <a:r>
              <a:rPr lang="en-US" dirty="0"/>
              <a:t> slowly</a:t>
            </a:r>
          </a:p>
          <a:p>
            <a:r>
              <a:rPr lang="en-US" dirty="0">
                <a:latin typeface="Segoe UI Semilight"/>
                <a:cs typeface="Segoe UI Semilight"/>
              </a:rPr>
              <a:t>CloudBuild builds thousands of repos from a few megs to ½ TB</a:t>
            </a:r>
            <a:endParaRPr lang="en-US" dirty="0"/>
          </a:p>
          <a:p>
            <a:r>
              <a:rPr lang="en-US" dirty="0">
                <a:latin typeface="Segoe UI Semilight"/>
                <a:cs typeface="Segoe UI Semilight"/>
              </a:rPr>
              <a:t>400K builds/week on &gt;35,000 physical machines</a:t>
            </a:r>
          </a:p>
          <a:p>
            <a:pPr marL="0" indent="0">
              <a:buNone/>
            </a:pPr>
            <a:endParaRPr lang="en-US" dirty="0"/>
          </a:p>
          <a:p>
            <a:endParaRPr lang="en-US" dirty="0"/>
          </a:p>
        </p:txBody>
      </p:sp>
    </p:spTree>
    <p:extLst>
      <p:ext uri="{BB962C8B-B14F-4D97-AF65-F5344CB8AC3E}">
        <p14:creationId xmlns:p14="http://schemas.microsoft.com/office/powerpoint/2010/main" val="1452069417"/>
      </p:ext>
    </p:extLst>
  </p:cSld>
  <p:clrMapOvr>
    <a:masterClrMapping/>
  </p:clrMapOvr>
  <p:transition>
    <p:fade/>
  </p:transition>
  <p:extLst>
    <p:ext uri="{6950BFC3-D8DA-4A85-94F7-54DA5524770B}">
      <p188:commentRel xmlns:p188="http://schemas.microsoft.com/office/powerpoint/2018/8/main" xmlns="" r:id="rId4"/>
    </p:ext>
  </p:extLs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FE8F34C2-E0E1-47E8-9591-B3134B3F6ED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9450" y="2814637"/>
            <a:ext cx="5753100" cy="1228725"/>
          </a:xfrm>
          <a:prstGeom prst="rect">
            <a:avLst/>
          </a:prstGeom>
        </p:spPr>
      </p:pic>
    </p:spTree>
    <p:extLst>
      <p:ext uri="{BB962C8B-B14F-4D97-AF65-F5344CB8AC3E}">
        <p14:creationId xmlns:p14="http://schemas.microsoft.com/office/powerpoint/2010/main" val="1765038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Basic Premise of Remote Execution</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50529"/>
          </a:xfrm>
        </p:spPr>
        <p:txBody>
          <a:bodyPr vert="horz" wrap="square" lIns="0" tIns="0" rIns="0" bIns="0" rtlCol="0" anchor="t">
            <a:normAutofit/>
          </a:bodyPr>
          <a:lstStyle/>
          <a:p>
            <a:r>
              <a:rPr lang="en-US" dirty="0">
                <a:latin typeface="Segoe UI Semilight"/>
                <a:cs typeface="Segoe UI Semilight"/>
              </a:rPr>
              <a:t>RE extends a build machine’s capabilities</a:t>
            </a:r>
          </a:p>
          <a:p>
            <a:pPr lvl="1"/>
            <a:r>
              <a:rPr lang="en-US" dirty="0"/>
              <a:t>More CPU cores (and GPUs if that’s your need)</a:t>
            </a:r>
            <a:endParaRPr lang="en-US" dirty="0">
              <a:cs typeface="Segoe UI"/>
            </a:endParaRPr>
          </a:p>
          <a:p>
            <a:pPr lvl="1"/>
            <a:r>
              <a:rPr lang="en-US" dirty="0"/>
              <a:t>More memory</a:t>
            </a:r>
            <a:endParaRPr lang="en-US" dirty="0">
              <a:cs typeface="Segoe UI"/>
            </a:endParaRPr>
          </a:p>
          <a:p>
            <a:pPr lvl="1"/>
            <a:r>
              <a:rPr lang="en-US" dirty="0"/>
              <a:t>Most importantly: More I/O buses and disks</a:t>
            </a:r>
            <a:endParaRPr lang="en-US" dirty="0">
              <a:cs typeface="Segoe UI"/>
            </a:endParaRPr>
          </a:p>
          <a:p>
            <a:pPr lvl="2"/>
            <a:r>
              <a:rPr lang="en-US" dirty="0"/>
              <a:t>Most conventional build tools are I/O-heavy</a:t>
            </a:r>
            <a:endParaRPr lang="en-US" dirty="0">
              <a:cs typeface="Segoe UI"/>
            </a:endParaRPr>
          </a:p>
          <a:p>
            <a:r>
              <a:rPr lang="en-US" dirty="0">
                <a:latin typeface="Segoe UI Semilight"/>
                <a:cs typeface="Segoe UI Semilight"/>
              </a:rPr>
              <a:t>Has costs in terms of cloud compute, latency and overhead per remoted task moving data back and forth</a:t>
            </a:r>
          </a:p>
          <a:p>
            <a:r>
              <a:rPr lang="en-US" dirty="0">
                <a:latin typeface="Segoe UI Semilight"/>
                <a:cs typeface="Segoe UI Semilight"/>
              </a:rPr>
              <a:t>Trade compute cost for overall developer time and productivity</a:t>
            </a:r>
          </a:p>
          <a:p>
            <a:pPr lvl="1"/>
            <a:r>
              <a:rPr lang="en-US" dirty="0"/>
              <a:t>Example from one 75-person internal team: Reduction by half of build time on longer desktop builds can save 9500 hours/month</a:t>
            </a:r>
          </a:p>
          <a:p>
            <a:pPr lvl="1"/>
            <a:r>
              <a:rPr lang="en-US" dirty="0">
                <a:cs typeface="Segoe UI"/>
              </a:rPr>
              <a:t>Plus reduces or delays the need for </a:t>
            </a:r>
            <a:r>
              <a:rPr lang="en-US" dirty="0" err="1">
                <a:cs typeface="Segoe UI"/>
              </a:rPr>
              <a:t>devs</a:t>
            </a:r>
            <a:r>
              <a:rPr lang="en-US" dirty="0">
                <a:cs typeface="Segoe UI"/>
              </a:rPr>
              <a:t> to spend time optimizing build logic</a:t>
            </a:r>
          </a:p>
        </p:txBody>
      </p:sp>
    </p:spTree>
    <p:extLst>
      <p:ext uri="{BB962C8B-B14F-4D97-AF65-F5344CB8AC3E}">
        <p14:creationId xmlns:p14="http://schemas.microsoft.com/office/powerpoint/2010/main" val="2617575805"/>
      </p:ext>
    </p:extLst>
  </p:cSld>
  <p:clrMapOvr>
    <a:masterClrMapping/>
  </p:clrMapOvr>
  <p:transition>
    <p:fade/>
  </p:transition>
  <p:extLst>
    <p:ext uri="{6950BFC3-D8DA-4A85-94F7-54DA5524770B}">
      <p188:commentRel xmlns:p188="http://schemas.microsoft.com/office/powerpoint/2018/8/main" xmlns="" r:id="rId4"/>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914E62-ABA3-4CE5-8A50-854A1B113C6B}"/>
              </a:ext>
            </a:extLst>
          </p:cNvPr>
          <p:cNvSpPr>
            <a:spLocks noGrp="1"/>
          </p:cNvSpPr>
          <p:nvPr>
            <p:ph type="title"/>
          </p:nvPr>
        </p:nvSpPr>
        <p:spPr>
          <a:xfrm>
            <a:off x="585216" y="2537210"/>
            <a:ext cx="9144000" cy="997196"/>
          </a:xfrm>
        </p:spPr>
        <p:txBody>
          <a:bodyPr/>
          <a:lstStyle/>
          <a:p>
            <a:r>
              <a:rPr lang="en-US">
                <a:solidFill>
                  <a:schemeClr val="bg1"/>
                </a:solidFill>
                <a:cs typeface="Segoe UI"/>
              </a:rPr>
              <a:t>Challenges for Remote Execution</a:t>
            </a:r>
            <a:br>
              <a:rPr lang="en-US">
                <a:solidFill>
                  <a:schemeClr val="bg1"/>
                </a:solidFill>
                <a:cs typeface="Segoe UI"/>
              </a:rPr>
            </a:br>
            <a:r>
              <a:rPr lang="en-US">
                <a:solidFill>
                  <a:schemeClr val="bg1"/>
                </a:solidFill>
                <a:cs typeface="Segoe UI"/>
              </a:rPr>
              <a:t>(At Microsoft and In General)</a:t>
            </a:r>
            <a:endParaRPr lang="en-US">
              <a:solidFill>
                <a:schemeClr val="bg1"/>
              </a:solidFill>
            </a:endParaRPr>
          </a:p>
        </p:txBody>
      </p:sp>
    </p:spTree>
    <p:extLst>
      <p:ext uri="{BB962C8B-B14F-4D97-AF65-F5344CB8AC3E}">
        <p14:creationId xmlns:p14="http://schemas.microsoft.com/office/powerpoint/2010/main" val="301871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6950BFC3-D8DA-4A85-94F7-54DA5524770B}">
      <p188:commentRel xmlns:p188="http://schemas.microsoft.com/office/powerpoint/2018/8/main" xmlns="" r:id="rId2"/>
    </p:ext>
  </p:extLs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Agent Tool Installation Problem</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67307"/>
          </a:xfrm>
        </p:spPr>
        <p:txBody>
          <a:bodyPr>
            <a:normAutofit/>
          </a:bodyPr>
          <a:lstStyle/>
          <a:p>
            <a:r>
              <a:rPr lang="en-US" dirty="0"/>
              <a:t>Chasing the latest that </a:t>
            </a:r>
            <a:r>
              <a:rPr lang="en-US" dirty="0" err="1"/>
              <a:t>devs</a:t>
            </a:r>
            <a:r>
              <a:rPr lang="en-US" dirty="0"/>
              <a:t> are using is not fun</a:t>
            </a:r>
          </a:p>
          <a:p>
            <a:pPr lvl="1"/>
            <a:r>
              <a:rPr lang="en-US" dirty="0"/>
              <a:t>What about this SDK? This tool? This package? This admin-installed product (Docker)?</a:t>
            </a:r>
          </a:p>
          <a:p>
            <a:r>
              <a:rPr lang="en-US" dirty="0"/>
              <a:t>VM/container image management is a chore</a:t>
            </a:r>
          </a:p>
          <a:p>
            <a:pPr lvl="1"/>
            <a:r>
              <a:rPr lang="en-US" dirty="0"/>
              <a:t>Patching (of course)</a:t>
            </a:r>
          </a:p>
          <a:p>
            <a:pPr lvl="1"/>
            <a:r>
              <a:rPr lang="en-US" dirty="0"/>
              <a:t>Union of all tools needed by all (</a:t>
            </a:r>
            <a:r>
              <a:rPr lang="en-US" dirty="0" err="1"/>
              <a:t>devs</a:t>
            </a:r>
            <a:r>
              <a:rPr lang="en-US" dirty="0"/>
              <a:t> </a:t>
            </a:r>
            <a:r>
              <a:rPr lang="en-US" b="1" dirty="0"/>
              <a:t>X</a:t>
            </a:r>
            <a:r>
              <a:rPr lang="en-US" dirty="0"/>
              <a:t> repos)</a:t>
            </a:r>
          </a:p>
          <a:p>
            <a:pPr lvl="1"/>
            <a:r>
              <a:rPr lang="en-US" dirty="0"/>
              <a:t>Example: Azure DevOps Pipelines has an image line for Windows Server 2019 that is constantly updating with new Docker, Visual Studio, MSBuild, NodeJS, Python 2, Python 3, Windows SDK, …</a:t>
            </a:r>
          </a:p>
          <a:p>
            <a:r>
              <a:rPr lang="en-US" dirty="0"/>
              <a:t>Have something custom? You get to manage your own image line (booyah!)</a:t>
            </a:r>
          </a:p>
          <a:p>
            <a:endParaRPr lang="en-US" dirty="0"/>
          </a:p>
        </p:txBody>
      </p:sp>
    </p:spTree>
    <p:extLst>
      <p:ext uri="{BB962C8B-B14F-4D97-AF65-F5344CB8AC3E}">
        <p14:creationId xmlns:p14="http://schemas.microsoft.com/office/powerpoint/2010/main" val="41579817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
            <a:lum/>
            <a:extLst>
              <a:ext uri="{96DAC541-7B7A-43D3-8B79-37D633B846F1}">
                <asvg:svgBlip xmlns:asvg="http://schemas.microsoft.com/office/drawing/2016/SVG/main" r:embed="rId4"/>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a:xfrm>
            <a:off x="588263" y="457200"/>
            <a:ext cx="11018520" cy="553998"/>
          </a:xfrm>
        </p:spPr>
        <p:txBody>
          <a:bodyPr/>
          <a:lstStyle/>
          <a:p>
            <a:r>
              <a:rPr lang="en-US" dirty="0">
                <a:cs typeface="Segoe UI"/>
              </a:rPr>
              <a:t>The Build Language Problem (Not Just for MSFT)</a:t>
            </a:r>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50529"/>
          </a:xfrm>
        </p:spPr>
        <p:txBody>
          <a:bodyPr vert="horz" wrap="square" lIns="0" tIns="0" rIns="0" bIns="0" rtlCol="0" anchor="t">
            <a:normAutofit/>
          </a:bodyPr>
          <a:lstStyle/>
          <a:p>
            <a:r>
              <a:rPr lang="en-US" i="1" dirty="0">
                <a:latin typeface="Segoe UI Semilight"/>
                <a:cs typeface="Segoe UI Semilight"/>
              </a:rPr>
              <a:t>We can’t bring everyone to </a:t>
            </a:r>
            <a:r>
              <a:rPr lang="en-US" i="1" dirty="0" err="1">
                <a:latin typeface="Segoe UI Semilight"/>
                <a:cs typeface="Segoe UI Semilight"/>
              </a:rPr>
              <a:t>Bazel</a:t>
            </a:r>
            <a:endParaRPr lang="en-US" dirty="0">
              <a:latin typeface="Segoe UI Semilight"/>
              <a:cs typeface="Segoe UI Semilight"/>
            </a:endParaRPr>
          </a:p>
          <a:p>
            <a:pPr lvl="1"/>
            <a:r>
              <a:rPr lang="en-US" dirty="0">
                <a:latin typeface="Segoe UI"/>
                <a:cs typeface="Segoe UI"/>
              </a:rPr>
              <a:t>Legacy-legacy-legacy: Millions of lines of build code, thousands of repos, 100K’s </a:t>
            </a:r>
            <a:r>
              <a:rPr lang="en-US" dirty="0" err="1">
                <a:latin typeface="Segoe UI"/>
                <a:cs typeface="Segoe UI"/>
              </a:rPr>
              <a:t>devs</a:t>
            </a:r>
            <a:endParaRPr lang="en-US" dirty="0">
              <a:latin typeface="Segoe UI"/>
              <a:cs typeface="Segoe UI"/>
            </a:endParaRPr>
          </a:p>
          <a:p>
            <a:pPr lvl="1"/>
            <a:r>
              <a:rPr lang="en-US" dirty="0"/>
              <a:t>Changing build language is not normal business need – dev team speedup usually not enough vs. customer-facing features and fixes for +revenue/-costs</a:t>
            </a:r>
            <a:endParaRPr lang="en-US" dirty="0">
              <a:cs typeface="Segoe UI"/>
            </a:endParaRPr>
          </a:p>
          <a:p>
            <a:pPr lvl="2"/>
            <a:r>
              <a:rPr lang="en-US" dirty="0"/>
              <a:t>This is less true the more massive the codebase and the more pain the </a:t>
            </a:r>
            <a:r>
              <a:rPr lang="en-US" dirty="0" err="1"/>
              <a:t>devs</a:t>
            </a:r>
            <a:r>
              <a:rPr lang="en-US" dirty="0"/>
              <a:t> feel</a:t>
            </a:r>
            <a:endParaRPr lang="en-US" dirty="0">
              <a:cs typeface="Segoe UI"/>
            </a:endParaRPr>
          </a:p>
          <a:p>
            <a:pPr lvl="2"/>
            <a:r>
              <a:rPr lang="en-US" dirty="0"/>
              <a:t>So mid-sized repos’ </a:t>
            </a:r>
            <a:r>
              <a:rPr lang="en-US" dirty="0" err="1"/>
              <a:t>devs</a:t>
            </a:r>
            <a:r>
              <a:rPr lang="en-US" dirty="0"/>
              <a:t> feel it the most</a:t>
            </a:r>
            <a:endParaRPr lang="en-US" dirty="0">
              <a:cs typeface="Segoe UI"/>
            </a:endParaRPr>
          </a:p>
          <a:p>
            <a:pPr lvl="1"/>
            <a:r>
              <a:rPr lang="en-US" dirty="0"/>
              <a:t>Changing build language introduces build, test, deployment bugs that can be time consuming to figure out</a:t>
            </a:r>
            <a:endParaRPr lang="en-US" dirty="0">
              <a:cs typeface="Segoe UI"/>
            </a:endParaRPr>
          </a:p>
          <a:p>
            <a:pPr lvl="1"/>
            <a:r>
              <a:rPr lang="en-US" dirty="0"/>
              <a:t>Dev retraining to a new build language is a significant human and org cost</a:t>
            </a:r>
            <a:endParaRPr lang="en-US" dirty="0">
              <a:cs typeface="Segoe UI"/>
            </a:endParaRPr>
          </a:p>
          <a:p>
            <a:r>
              <a:rPr lang="en-US" dirty="0">
                <a:latin typeface="Segoe UI Semilight"/>
                <a:cs typeface="Segoe UI Semilight"/>
              </a:rPr>
              <a:t>We need to bring remote exec to where the </a:t>
            </a:r>
            <a:r>
              <a:rPr lang="en-US" dirty="0" err="1">
                <a:latin typeface="Segoe UI Semilight"/>
                <a:cs typeface="Segoe UI Semilight"/>
              </a:rPr>
              <a:t>devs</a:t>
            </a:r>
            <a:r>
              <a:rPr lang="en-US" dirty="0">
                <a:latin typeface="Segoe UI Semilight"/>
                <a:cs typeface="Segoe UI Semilight"/>
              </a:rPr>
              <a:t> are</a:t>
            </a:r>
          </a:p>
          <a:p>
            <a:r>
              <a:rPr lang="en-US" dirty="0">
                <a:latin typeface="Segoe UI Semilight"/>
                <a:cs typeface="Segoe UI Semilight"/>
              </a:rPr>
              <a:t>I would use </a:t>
            </a:r>
            <a:r>
              <a:rPr lang="en-US" dirty="0" err="1">
                <a:latin typeface="Segoe UI Semilight"/>
                <a:cs typeface="Segoe UI Semilight"/>
              </a:rPr>
              <a:t>Bazel</a:t>
            </a:r>
            <a:r>
              <a:rPr lang="en-US" dirty="0">
                <a:latin typeface="Segoe UI Semilight"/>
                <a:cs typeface="Segoe UI Semilight"/>
              </a:rPr>
              <a:t> in a new startup – knowing what happens when your code grows over time</a:t>
            </a:r>
            <a:endParaRPr lang="en-US" dirty="0"/>
          </a:p>
          <a:p>
            <a:endParaRPr lang="en-US" dirty="0"/>
          </a:p>
          <a:p>
            <a:endParaRPr lang="en-US" dirty="0"/>
          </a:p>
        </p:txBody>
      </p:sp>
    </p:spTree>
    <p:extLst>
      <p:ext uri="{BB962C8B-B14F-4D97-AF65-F5344CB8AC3E}">
        <p14:creationId xmlns:p14="http://schemas.microsoft.com/office/powerpoint/2010/main" val="4149663979"/>
      </p:ext>
    </p:extLst>
  </p:cSld>
  <p:clrMapOvr>
    <a:masterClrMapping/>
  </p:clrMapOvr>
  <p:transition>
    <p:fade/>
  </p:transition>
  <p:extLst>
    <p:ext uri="{6950BFC3-D8DA-4A85-94F7-54DA5524770B}">
      <p188:commentRel xmlns:p188="http://schemas.microsoft.com/office/powerpoint/2018/8/main" xmlns="" r:id="rId5"/>
    </p:ext>
  </p:extLs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Build Engine Nondeterminism Problem</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7"/>
            <a:ext cx="11018520" cy="5275696"/>
          </a:xfrm>
        </p:spPr>
        <p:txBody>
          <a:bodyPr vert="horz" wrap="square" lIns="0" tIns="0" rIns="0" bIns="0" rtlCol="0" anchor="t">
            <a:normAutofit/>
          </a:bodyPr>
          <a:lstStyle/>
          <a:p>
            <a:r>
              <a:rPr lang="en-US" dirty="0">
                <a:latin typeface="Segoe UI Semilight"/>
                <a:cs typeface="Segoe UI Semilight"/>
              </a:rPr>
              <a:t>Example: Gulp – build engine as JS code execution</a:t>
            </a:r>
          </a:p>
          <a:p>
            <a:pPr lvl="1"/>
            <a:r>
              <a:rPr lang="en-US" dirty="0"/>
              <a:t>Good luck modeling all the inputs and outputs to get hermeticity!</a:t>
            </a:r>
            <a:endParaRPr lang="en-US" dirty="0">
              <a:cs typeface="Segoe UI"/>
            </a:endParaRPr>
          </a:p>
          <a:p>
            <a:r>
              <a:rPr lang="en-US" dirty="0">
                <a:latin typeface="Segoe UI Semilight"/>
                <a:cs typeface="Segoe UI Semilight"/>
              </a:rPr>
              <a:t>Example: </a:t>
            </a:r>
            <a:r>
              <a:rPr lang="en-US" dirty="0">
                <a:latin typeface="Segoe UI Semilight"/>
                <a:cs typeface="Segoe UI Semilight"/>
                <a:hlinkClick r:id="rId4"/>
              </a:rPr>
              <a:t>MSBuild</a:t>
            </a:r>
            <a:r>
              <a:rPr lang="en-US" dirty="0">
                <a:latin typeface="Segoe UI Semilight"/>
                <a:cs typeface="Segoe UI Semilight"/>
              </a:rPr>
              <a:t> – underspecified, </a:t>
            </a:r>
            <a:r>
              <a:rPr lang="en-US" dirty="0" err="1">
                <a:latin typeface="Segoe UI Semilight"/>
                <a:cs typeface="Segoe UI Semilight"/>
              </a:rPr>
              <a:t>ProjectReference</a:t>
            </a:r>
            <a:r>
              <a:rPr lang="en-US" dirty="0">
                <a:latin typeface="Segoe UI Semilight"/>
                <a:cs typeface="Segoe UI Semilight"/>
              </a:rPr>
              <a:t> not even a top-level graph concept yet</a:t>
            </a:r>
          </a:p>
          <a:p>
            <a:pPr lvl="1"/>
            <a:r>
              <a:rPr lang="en-US" dirty="0"/>
              <a:t>Like Make: filesystem datetimes as a state database, plus in-memory properties</a:t>
            </a:r>
            <a:endParaRPr lang="en-US" dirty="0">
              <a:cs typeface="Segoe UI"/>
            </a:endParaRPr>
          </a:p>
          <a:p>
            <a:pPr lvl="1"/>
            <a:r>
              <a:rPr lang="en-US" dirty="0"/>
              <a:t>MSBuild Project Graph feature underway to improve this</a:t>
            </a:r>
            <a:endParaRPr lang="en-US" dirty="0">
              <a:cs typeface="Segoe UI"/>
            </a:endParaRPr>
          </a:p>
          <a:p>
            <a:r>
              <a:rPr lang="en-US" dirty="0">
                <a:latin typeface="Segoe UI Semilight"/>
                <a:cs typeface="Segoe UI Semilight"/>
              </a:rPr>
              <a:t>Chasing these engines to wrap caching and distribution around them is expensive</a:t>
            </a:r>
          </a:p>
          <a:p>
            <a:pPr lvl="1"/>
            <a:r>
              <a:rPr lang="en-US" dirty="0"/>
              <a:t>Over 8 years chasing MSBuild so far in </a:t>
            </a:r>
            <a:r>
              <a:rPr lang="en-US" dirty="0" err="1"/>
              <a:t>QuickBuild</a:t>
            </a:r>
            <a:endParaRPr lang="en-US" dirty="0"/>
          </a:p>
          <a:p>
            <a:pPr lvl="1"/>
            <a:r>
              <a:rPr lang="en-US" dirty="0"/>
              <a:t>Creating inputs/outputs knowledge is hard, always breakable by the next thing you don’t understand</a:t>
            </a:r>
            <a:endParaRPr lang="en-US" dirty="0">
              <a:cs typeface="Segoe UI"/>
            </a:endParaRPr>
          </a:p>
          <a:p>
            <a:endParaRPr lang="en-US" dirty="0"/>
          </a:p>
          <a:p>
            <a:endParaRPr lang="en-US" dirty="0"/>
          </a:p>
        </p:txBody>
      </p:sp>
    </p:spTree>
    <p:extLst>
      <p:ext uri="{BB962C8B-B14F-4D97-AF65-F5344CB8AC3E}">
        <p14:creationId xmlns:p14="http://schemas.microsoft.com/office/powerpoint/2010/main" val="292829760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Build Tool Path Reliance Problem</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7"/>
            <a:ext cx="11018520" cy="5275696"/>
          </a:xfrm>
        </p:spPr>
        <p:txBody>
          <a:bodyPr>
            <a:normAutofit/>
          </a:bodyPr>
          <a:lstStyle/>
          <a:p>
            <a:r>
              <a:rPr lang="en-US" dirty="0"/>
              <a:t>The conversion of tools to the </a:t>
            </a:r>
            <a:r>
              <a:rPr lang="en-US" dirty="0">
                <a:hlinkClick r:id="rId4"/>
              </a:rPr>
              <a:t>Reproducible Builds</a:t>
            </a:r>
            <a:r>
              <a:rPr lang="en-US" dirty="0"/>
              <a:t> pattern is far from complete</a:t>
            </a:r>
          </a:p>
          <a:p>
            <a:r>
              <a:rPr lang="en-US" dirty="0"/>
              <a:t>GUIDs and timestamps are only part of the problem, substantially solved with the right newer tool flags</a:t>
            </a:r>
          </a:p>
          <a:p>
            <a:pPr lvl="1"/>
            <a:r>
              <a:rPr lang="en-US" dirty="0"/>
              <a:t>If teams decide to use the flags… they are off by default</a:t>
            </a:r>
          </a:p>
          <a:p>
            <a:r>
              <a:rPr lang="en-US" dirty="0"/>
              <a:t>Some outputs end up with absolute paths in them that affect downstream debugging or outputs</a:t>
            </a:r>
          </a:p>
          <a:p>
            <a:endParaRPr lang="en-US" dirty="0"/>
          </a:p>
          <a:p>
            <a:endParaRPr lang="en-US" dirty="0"/>
          </a:p>
        </p:txBody>
      </p:sp>
    </p:spTree>
    <p:extLst>
      <p:ext uri="{BB962C8B-B14F-4D97-AF65-F5344CB8AC3E}">
        <p14:creationId xmlns:p14="http://schemas.microsoft.com/office/powerpoint/2010/main" val="1249825902"/>
      </p:ext>
    </p:extLst>
  </p:cSld>
  <p:clrMapOvr>
    <a:masterClrMapping/>
  </p:clrMapOvr>
  <p:transition>
    <p:fade/>
  </p:transition>
</p:sld>
</file>

<file path=ppt/theme/theme1.xml><?xml version="1.0" encoding="utf-8"?>
<a:theme xmlns:a="http://schemas.openxmlformats.org/drawingml/2006/main" name="WHITE TEMPLATE">
  <a:themeElements>
    <a:clrScheme name="Custom 4">
      <a:dk1>
        <a:srgbClr val="1A1A1A"/>
      </a:dk1>
      <a:lt1>
        <a:srgbClr val="FFFFFF"/>
      </a:lt1>
      <a:dk2>
        <a:srgbClr val="0D0D0D"/>
      </a:dk2>
      <a:lt2>
        <a:srgbClr val="E6E6E6"/>
      </a:lt2>
      <a:accent1>
        <a:srgbClr val="D63901"/>
      </a:accent1>
      <a:accent2>
        <a:srgbClr val="971400"/>
      </a:accent2>
      <a:accent3>
        <a:srgbClr val="551300"/>
      </a:accent3>
      <a:accent4>
        <a:srgbClr val="878787"/>
      </a:accent4>
      <a:accent5>
        <a:srgbClr val="5C5C5C"/>
      </a:accent5>
      <a:accent6>
        <a:srgbClr val="FF8C00"/>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ES Day 2019 - Build Presentation.potx" id="{7389C04C-5961-45BF-932C-36112CA573E6}" vid="{25E37C99-A69E-4BCB-8C72-C79B6739FC9F}"/>
    </a:ext>
  </a:extLst>
</a:theme>
</file>

<file path=ppt/theme/theme2.xml><?xml version="1.0" encoding="utf-8"?>
<a:theme xmlns:a="http://schemas.openxmlformats.org/drawingml/2006/main" name="WDG ES 2016">
  <a:themeElements>
    <a:clrScheme name="WDG ES Colors">
      <a:dk1>
        <a:sysClr val="windowText" lastClr="000000"/>
      </a:dk1>
      <a:lt1>
        <a:srgbClr val="FFFFFF"/>
      </a:lt1>
      <a:dk2>
        <a:srgbClr val="0063B1"/>
      </a:dk2>
      <a:lt2>
        <a:srgbClr val="7F7F7F"/>
      </a:lt2>
      <a:accent1>
        <a:srgbClr val="0063B1"/>
      </a:accent1>
      <a:accent2>
        <a:srgbClr val="ED7D31"/>
      </a:accent2>
      <a:accent3>
        <a:srgbClr val="A5A5A5"/>
      </a:accent3>
      <a:accent4>
        <a:srgbClr val="FFC000"/>
      </a:accent4>
      <a:accent5>
        <a:srgbClr val="0063B1"/>
      </a:accent5>
      <a:accent6>
        <a:srgbClr val="70AD47"/>
      </a:accent6>
      <a:hlink>
        <a:srgbClr val="48A1FA"/>
      </a:hlink>
      <a:folHlink>
        <a:srgbClr val="48A1FA"/>
      </a:folHlink>
    </a:clrScheme>
    <a:fontScheme name="Segoe 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ne_Marketing_Template_Purple_16x9_FINAL.potx" id="{163069F9-8C02-47F3-AD78-E7610CD1320C}" vid="{83769337-FC85-40BF-A38A-550EEAA53E0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WHITE TEMPLATE">
  <a:themeElements>
    <a:clrScheme name="Custom 4">
      <a:dk1>
        <a:srgbClr val="1A1A1A"/>
      </a:dk1>
      <a:lt1>
        <a:srgbClr val="FFFFFF"/>
      </a:lt1>
      <a:dk2>
        <a:srgbClr val="0D0D0D"/>
      </a:dk2>
      <a:lt2>
        <a:srgbClr val="E6E6E6"/>
      </a:lt2>
      <a:accent1>
        <a:srgbClr val="D63901"/>
      </a:accent1>
      <a:accent2>
        <a:srgbClr val="971400"/>
      </a:accent2>
      <a:accent3>
        <a:srgbClr val="551300"/>
      </a:accent3>
      <a:accent4>
        <a:srgbClr val="878787"/>
      </a:accent4>
      <a:accent5>
        <a:srgbClr val="5C5C5C"/>
      </a:accent5>
      <a:accent6>
        <a:srgbClr val="FF8C00"/>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y 1ES PowerPoint Template Aug 2019.potx" id="{3E8CD4E8-9C5C-4BB2-802E-574F9772B896}" vid="{4CFA5682-B75A-4D49-8163-3D8DAAC0934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d2eba3fb-0ae9-4d29-b5f2-aa16d30e391c" xsi:nil="true"/>
    <_ip_UnifiedCompliancePolicyUIAction xmlns="http://schemas.microsoft.com/sharepoint/v3" xsi:nil="true"/>
    <_ShortcutUrl xmlns="d2eba3fb-0ae9-4d29-b5f2-aa16d30e391c">
      <Url xsi:nil="true"/>
      <Description xsi:nil="true"/>
    </_ShortcutUrl>
    <_ip_UnifiedCompliancePolicyProperties xmlns="http://schemas.microsoft.com/sharepoint/v3" xsi:nil="true"/>
    <Status xmlns="d2eba3fb-0ae9-4d29-b5f2-aa16d30e391c">Draft</Statu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2CDEE1B2F73D643A3D8788E1B45C960" ma:contentTypeVersion="18" ma:contentTypeDescription="Create a new document." ma:contentTypeScope="" ma:versionID="590bc1fe678fd75ac40161b023926f8c">
  <xsd:schema xmlns:xsd="http://www.w3.org/2001/XMLSchema" xmlns:xs="http://www.w3.org/2001/XMLSchema" xmlns:p="http://schemas.microsoft.com/office/2006/metadata/properties" xmlns:ns1="http://schemas.microsoft.com/sharepoint/v3" xmlns:ns2="3e00a29c-ed37-426b-864f-9bf63539bb86" xmlns:ns3="d2eba3fb-0ae9-4d29-b5f2-aa16d30e391c" targetNamespace="http://schemas.microsoft.com/office/2006/metadata/properties" ma:root="true" ma:fieldsID="0725e0fe7ac48b22737633bdc111a04c" ns1:_="" ns2:_="" ns3:_="">
    <xsd:import namespace="http://schemas.microsoft.com/sharepoint/v3"/>
    <xsd:import namespace="3e00a29c-ed37-426b-864f-9bf63539bb86"/>
    <xsd:import namespace="d2eba3fb-0ae9-4d29-b5f2-aa16d30e391c"/>
    <xsd:element name="properties">
      <xsd:complexType>
        <xsd:sequence>
          <xsd:element name="documentManagement">
            <xsd:complexType>
              <xsd:all>
                <xsd:element ref="ns2:SharedWithUsers" minOccurs="0"/>
                <xsd:element ref="ns2:SharingHintHash" minOccurs="0"/>
                <xsd:element ref="ns2:SharedWithDetails" minOccurs="0"/>
                <xsd:element ref="ns3:_ShortcutUrl" minOccurs="0"/>
                <xsd:element ref="ns1:_ip_UnifiedCompliancePolicyProperties" minOccurs="0"/>
                <xsd:element ref="ns1:_ip_UnifiedCompliancePolicyUIAction" minOccurs="0"/>
                <xsd:element ref="ns3:Statu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EventHashCode" minOccurs="0"/>
                <xsd:element ref="ns3:MediaServiceGenerationTim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e00a29c-ed37-426b-864f-9bf63539bb86"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5" nillable="true" ma:displayName="Last Shared By User" ma:description="" ma:internalName="LastSharedByUser" ma:readOnly="true">
      <xsd:simpleType>
        <xsd:restriction base="dms:Note">
          <xsd:maxLength value="255"/>
        </xsd:restriction>
      </xsd:simpleType>
    </xsd:element>
    <xsd:element name="LastSharedByTime" ma:index="16"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2eba3fb-0ae9-4d29-b5f2-aa16d30e391c" elementFormDefault="qualified">
    <xsd:import namespace="http://schemas.microsoft.com/office/2006/documentManagement/types"/>
    <xsd:import namespace="http://schemas.microsoft.com/office/infopath/2007/PartnerControls"/>
    <xsd:element name="_ShortcutUrl" ma:index="11" nillable="true" ma:displayName="_ShortcutUrl" ma:hidden="true" ma:internalName="c000__ShortcutUrl">
      <xsd:complexType>
        <xsd:complexContent>
          <xsd:extension base="dms:URL">
            <xsd:sequence>
              <xsd:element name="Url" type="dms:ValidUrl" minOccurs="0" nillable="true"/>
              <xsd:element name="Description" type="xsd:string" nillable="true"/>
            </xsd:sequence>
          </xsd:extension>
        </xsd:complexContent>
      </xsd:complexType>
    </xsd:element>
    <xsd:element name="Status" ma:index="14" nillable="true" ma:displayName="Status" ma:default="Draft" ma:format="Dropdown" ma:internalName="Status">
      <xsd:simpleType>
        <xsd:restriction base="dms:Choice">
          <xsd:enumeration value="Draft"/>
          <xsd:enumeration value="Ready for Review"/>
          <xsd:enumeration value="Reviewing"/>
          <xsd:enumeration value="Approved"/>
        </xsd:restriction>
      </xsd:simpleType>
    </xsd:element>
    <xsd:element name="MediaServiceMetadata" ma:index="17" nillable="true" ma:displayName="MediaServiceMetadata" ma:description="" ma:hidden="true" ma:internalName="MediaServiceMetadata" ma:readOnly="true">
      <xsd:simpleType>
        <xsd:restriction base="dms:Note"/>
      </xsd:simpleType>
    </xsd:element>
    <xsd:element name="MediaServiceFastMetadata" ma:index="18" nillable="true" ma:displayName="MediaServiceFastMetadata" ma:description="" ma:hidden="true" ma:internalName="MediaServiceFastMetadata" ma:readOnly="true">
      <xsd:simpleType>
        <xsd:restriction base="dms:Note"/>
      </xsd:simpleType>
    </xsd:element>
    <xsd:element name="MediaServiceDateTaken" ma:index="19" nillable="true" ma:displayName="MediaServiceDateTaken" ma:description="" ma:hidden="true" ma:internalName="MediaServiceDateTaken" ma:readOnly="true">
      <xsd:simpleType>
        <xsd:restriction base="dms:Text"/>
      </xsd:simpleType>
    </xsd:element>
    <xsd:element name="MediaServiceAutoTags" ma:index="20" nillable="true" ma:displayName="MediaServiceAutoTags" ma:internalName="MediaServiceAutoTags" ma:readOnly="true">
      <xsd:simpleType>
        <xsd:restriction base="dms:Text"/>
      </xsd:simpleType>
    </xsd:element>
    <xsd:element name="MediaServiceOCR" ma:index="21" nillable="true" ma:displayName="MediaServiceOCR" ma:internalName="MediaServiceOCR" ma:readOnly="true">
      <xsd:simpleType>
        <xsd:restriction base="dms:Note">
          <xsd:maxLength value="255"/>
        </xsd:restriction>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fals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d2eba3fb-0ae9-4d29-b5f2-aa16d30e391c"/>
    <ds:schemaRef ds:uri="http://schemas.microsoft.com/office/2006/metadata/properties"/>
    <ds:schemaRef ds:uri="http://schemas.microsoft.com/office/2006/documentManagement/types"/>
    <ds:schemaRef ds:uri="http://purl.org/dc/dcmitype/"/>
    <ds:schemaRef ds:uri="http://purl.org/dc/terms/"/>
    <ds:schemaRef ds:uri="http://schemas.microsoft.com/office/infopath/2007/PartnerControls"/>
    <ds:schemaRef ds:uri="http://schemas.openxmlformats.org/package/2006/metadata/core-properties"/>
    <ds:schemaRef ds:uri="3e00a29c-ed37-426b-864f-9bf63539bb86"/>
    <ds:schemaRef ds:uri="http://schemas.microsoft.com/sharepoint/v3"/>
    <ds:schemaRef ds:uri="http://www.w3.org/XML/1998/namespace"/>
    <ds:schemaRef ds:uri="http://purl.org/dc/elements/1.1/"/>
  </ds:schemaRefs>
</ds:datastoreItem>
</file>

<file path=customXml/itemProps2.xml><?xml version="1.0" encoding="utf-8"?>
<ds:datastoreItem xmlns:ds="http://schemas.openxmlformats.org/officeDocument/2006/customXml" ds:itemID="{54E84419-D34B-4BAE-9473-4D4BF6EE55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3e00a29c-ed37-426b-864f-9bf63539bb86"/>
    <ds:schemaRef ds:uri="d2eba3fb-0ae9-4d29-b5f2-aa16d30e391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5260</TotalTime>
  <Words>2676</Words>
  <Application>Microsoft Office PowerPoint</Application>
  <PresentationFormat>Widescreen</PresentationFormat>
  <Paragraphs>279</Paragraphs>
  <Slides>30</Slides>
  <Notes>6</Notes>
  <HiddenSlides>0</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30</vt:i4>
      </vt:variant>
    </vt:vector>
  </HeadingPairs>
  <TitlesOfParts>
    <vt:vector size="45" baseType="lpstr">
      <vt:lpstr>Arial</vt:lpstr>
      <vt:lpstr>Calibri</vt:lpstr>
      <vt:lpstr>Calibri Light</vt:lpstr>
      <vt:lpstr>Consolas</vt:lpstr>
      <vt:lpstr>Courier New</vt:lpstr>
      <vt:lpstr>Segoe UI</vt:lpstr>
      <vt:lpstr>Segoe UI Light</vt:lpstr>
      <vt:lpstr>Segoe UI Semibold</vt:lpstr>
      <vt:lpstr>Segoe UI Semilight</vt:lpstr>
      <vt:lpstr>Times New Roman</vt:lpstr>
      <vt:lpstr>Wingdings</vt:lpstr>
      <vt:lpstr>WHITE TEMPLATE</vt:lpstr>
      <vt:lpstr>WDG ES 2016</vt:lpstr>
      <vt:lpstr>Office Theme</vt:lpstr>
      <vt:lpstr>1_WHITE TEMPLATE</vt:lpstr>
      <vt:lpstr>Microsoft Remote Build Execution Dev Speedup with Non-Hermetic Build Engines</vt:lpstr>
      <vt:lpstr>Talk Overview</vt:lpstr>
      <vt:lpstr>Microsoft Cloud Based Build</vt:lpstr>
      <vt:lpstr>The Basic Premise of Remote Execution</vt:lpstr>
      <vt:lpstr>Challenges for Remote Execution (At Microsoft and In General)</vt:lpstr>
      <vt:lpstr>The Agent Tool Installation Problem</vt:lpstr>
      <vt:lpstr>The Build Language Problem (Not Just for MSFT)</vt:lpstr>
      <vt:lpstr>The Build Engine Nondeterminism Problem</vt:lpstr>
      <vt:lpstr>The Build Tool Path Reliance Problem</vt:lpstr>
      <vt:lpstr>The Enlistment Problem</vt:lpstr>
      <vt:lpstr>The Batch Build ProblemPattern</vt:lpstr>
      <vt:lpstr>The AnyBuild Approach</vt:lpstr>
      <vt:lpstr>Microsoft AnyBuild Remote Execution</vt:lpstr>
      <vt:lpstr>High Level How-Does-It-Work?</vt:lpstr>
      <vt:lpstr>First Results</vt:lpstr>
      <vt:lpstr>Beefy desktop – 8 minutes saved of 18.5</vt:lpstr>
      <vt:lpstr>Laptop – 36 of 70 minutes saved</vt:lpstr>
      <vt:lpstr>Details</vt:lpstr>
      <vt:lpstr>Internals</vt:lpstr>
      <vt:lpstr>PowerPoint Presentation</vt:lpstr>
      <vt:lpstr>ProjFS, BindFlt Win10 Drivers and BuildXL Sandboxing</vt:lpstr>
      <vt:lpstr>Azure Deployment Architecture</vt:lpstr>
      <vt:lpstr>Remote Execution Protocol Usage</vt:lpstr>
      <vt:lpstr>Specialized Execution gRPC call</vt:lpstr>
      <vt:lpstr>Example of a Missing Header Prediction</vt:lpstr>
      <vt:lpstr>PowerPoint Presentation</vt:lpstr>
      <vt:lpstr>Content Addressable Store</vt:lpstr>
      <vt:lpstr>Roadmap</vt:lpstr>
      <vt:lpstr>PowerPoint Presentation</vt:lpstr>
      <vt:lpstr>PowerPoint Presentation</vt:lpstr>
    </vt:vector>
  </TitlesOfParts>
  <Company>Microsoft</Company>
  <LinksUpToDate>false</LinksUpToDate>
  <SharedDoc>false</SharedDoc>
  <HyperlinkBase>https://github.com/Microsoft/AnyBuild</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Remote Execution London Build Meetup 20191001</dc:title>
  <dc:creator>erikmav@microsoft.com</dc:creator>
  <cp:lastModifiedBy>Erik Mavrinac</cp:lastModifiedBy>
  <cp:revision>187</cp:revision>
  <dcterms:created xsi:type="dcterms:W3CDTF">2019-08-21T15:18:30Z</dcterms:created>
  <dcterms:modified xsi:type="dcterms:W3CDTF">2019-09-30T22:14:46Z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erikmav@microsoft.com</vt:lpwstr>
  </property>
  <property fmtid="{D5CDD505-2E9C-101B-9397-08002B2CF9AE}" pid="5" name="MSIP_Label_f42aa342-8706-4288-bd11-ebb85995028c_SetDate">
    <vt:lpwstr>2019-09-22T15:49:01.4108844Z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0ef0fd85-71a6-4716-8f50-cde0cd5fc900</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0x01010092CDEE1B2F73D643A3D8788E1B45C960</vt:lpwstr>
  </property>
</Properties>
</file>